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70" r:id="rId3"/>
    <p:sldId id="257" r:id="rId4"/>
    <p:sldId id="269" r:id="rId5"/>
    <p:sldId id="258" r:id="rId6"/>
    <p:sldId id="259" r:id="rId7"/>
    <p:sldId id="260" r:id="rId8"/>
    <p:sldId id="261" r:id="rId9"/>
    <p:sldId id="262" r:id="rId10"/>
    <p:sldId id="263" r:id="rId11"/>
    <p:sldId id="264" r:id="rId12"/>
    <p:sldId id="265" r:id="rId13"/>
    <p:sldId id="266" r:id="rId14"/>
    <p:sldId id="268" r:id="rId15"/>
    <p:sldId id="267" r:id="rId16"/>
    <p:sldId id="272" r:id="rId17"/>
    <p:sldId id="271"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9" r:id="rId34"/>
    <p:sldId id="288" r:id="rId35"/>
    <p:sldId id="291" r:id="rId36"/>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88874" autoAdjust="0"/>
  </p:normalViewPr>
  <p:slideViewPr>
    <p:cSldViewPr>
      <p:cViewPr varScale="1">
        <p:scale>
          <a:sx n="106" d="100"/>
          <a:sy n="106" d="100"/>
        </p:scale>
        <p:origin x="612" y="96"/>
      </p:cViewPr>
      <p:guideLst/>
    </p:cSldViewPr>
  </p:slideViewPr>
  <p:notesTextViewPr>
    <p:cViewPr>
      <p:scale>
        <a:sx n="1" d="1"/>
        <a:sy n="1" d="1"/>
      </p:scale>
      <p:origin x="0" y="0"/>
    </p:cViewPr>
  </p:notesTextViewPr>
  <p:gridSpacing cx="36004" cy="36004"/>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6F64BC-780D-48B4-A727-214256608304}" type="datetimeFigureOut">
              <a:rPr lang="zh-TW" altLang="en-US" smtClean="0"/>
              <a:t>2023/12/14</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0B72EA-C807-4CDA-9173-7BFE3B733B0F}" type="slidenum">
              <a:rPr lang="zh-TW" altLang="en-US" smtClean="0"/>
              <a:t>‹#›</a:t>
            </a:fld>
            <a:endParaRPr lang="zh-TW" altLang="en-US"/>
          </a:p>
        </p:txBody>
      </p:sp>
    </p:spTree>
    <p:extLst>
      <p:ext uri="{BB962C8B-B14F-4D97-AF65-F5344CB8AC3E}">
        <p14:creationId xmlns:p14="http://schemas.microsoft.com/office/powerpoint/2010/main" val="1062040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5</a:t>
            </a:fld>
            <a:endParaRPr lang="zh-TW" altLang="en-US"/>
          </a:p>
        </p:txBody>
      </p:sp>
    </p:spTree>
    <p:extLst>
      <p:ext uri="{BB962C8B-B14F-4D97-AF65-F5344CB8AC3E}">
        <p14:creationId xmlns:p14="http://schemas.microsoft.com/office/powerpoint/2010/main" val="36730196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latin typeface="Times New Roman" panose="02020603050405020304" pitchFamily="18" charset="0"/>
                <a:ea typeface="標楷體" panose="03000509000000000000" pitchFamily="65" charset="-120"/>
              </a:rPr>
              <a:t>EGD</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與歐幾</a:t>
            </a:r>
            <a:r>
              <a:rPr lang="en-US" altLang="zh-TW" sz="1800" dirty="0">
                <a:effectLst/>
                <a:latin typeface="Times New Roman" panose="02020603050405020304" pitchFamily="18" charset="0"/>
                <a:ea typeface="標楷體" panose="03000509000000000000" pitchFamily="65" charset="-12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里德距離變換、高斯距離變換和測地距離變換</a:t>
            </a:r>
            <a:r>
              <a:rPr lang="zh-TW" altLang="en-US"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不編碼交互作用的邊界框分割方法進行了比較</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15</a:t>
            </a:fld>
            <a:endParaRPr lang="zh-TW" altLang="en-US"/>
          </a:p>
        </p:txBody>
      </p:sp>
    </p:spTree>
    <p:extLst>
      <p:ext uri="{BB962C8B-B14F-4D97-AF65-F5344CB8AC3E}">
        <p14:creationId xmlns:p14="http://schemas.microsoft.com/office/powerpoint/2010/main" val="68584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latin typeface="Times New Roman" panose="02020603050405020304" pitchFamily="18" charset="0"/>
                <a:ea typeface="標楷體" panose="03000509000000000000" pitchFamily="65" charset="-120"/>
              </a:rPr>
              <a:t>Rp</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err="1">
                <a:effectLst/>
                <a:latin typeface="Times New Roman" panose="02020603050405020304" pitchFamily="18" charset="0"/>
                <a:ea typeface="標楷體" panose="03000509000000000000" pitchFamily="65" charset="-120"/>
              </a:rPr>
              <a:t>Rg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分別表示由演算法分割的區域和地面真實標籤</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dirty="0" err="1">
                <a:effectLst/>
                <a:latin typeface="Times New Roman" panose="02020603050405020304" pitchFamily="18" charset="0"/>
                <a:ea typeface="標楷體" panose="03000509000000000000" pitchFamily="65" charset="-120"/>
              </a:rPr>
              <a:t>Sp</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a:effectLst/>
                <a:latin typeface="Times New Roman" panose="02020603050405020304" pitchFamily="18" charset="0"/>
                <a:ea typeface="標楷體" panose="03000509000000000000" pitchFamily="65" charset="-120"/>
              </a:rPr>
              <a:t>Sg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分別表示由演算法提供的結果的表面點集和地面真實標籤，</a:t>
            </a:r>
            <a:r>
              <a:rPr lang="en-US" altLang="zh-TW" sz="1800" dirty="0">
                <a:effectLst/>
                <a:latin typeface="Times New Roman" panose="02020603050405020304" pitchFamily="18" charset="0"/>
                <a:ea typeface="標楷體" panose="03000509000000000000" pitchFamily="65" charset="-120"/>
              </a:rPr>
              <a:t>d(</a:t>
            </a:r>
            <a:r>
              <a:rPr lang="en-US" altLang="zh-TW" sz="1800" dirty="0" err="1">
                <a:effectLst/>
                <a:latin typeface="Times New Roman" panose="02020603050405020304" pitchFamily="18" charset="0"/>
                <a:ea typeface="標楷體" panose="03000509000000000000" pitchFamily="65" charset="-120"/>
              </a:rPr>
              <a:t>i</a:t>
            </a:r>
            <a:r>
              <a:rPr lang="en-US" altLang="zh-TW" sz="1800" dirty="0">
                <a:effectLst/>
                <a:latin typeface="Times New Roman" panose="02020603050405020304" pitchFamily="18" charset="0"/>
                <a:ea typeface="標楷體" panose="03000509000000000000" pitchFamily="65" charset="-120"/>
              </a:rPr>
              <a:t>, </a:t>
            </a:r>
            <a:r>
              <a:rPr lang="en-US" altLang="zh-TW" sz="1800" dirty="0" err="1">
                <a:effectLst/>
                <a:latin typeface="Times New Roman" panose="02020603050405020304" pitchFamily="18" charset="0"/>
                <a:ea typeface="標楷體" panose="03000509000000000000" pitchFamily="65" charset="-120"/>
              </a:rPr>
              <a:t>Sp</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表示點</a:t>
            </a:r>
            <a:r>
              <a:rPr lang="en-US" altLang="zh-TW" sz="1800" dirty="0" err="1">
                <a:effectLst/>
                <a:latin typeface="Times New Roman" panose="02020603050405020304" pitchFamily="18" charset="0"/>
                <a:ea typeface="標楷體" panose="03000509000000000000" pitchFamily="65" charset="-120"/>
              </a:rPr>
              <a:t>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與表面</a:t>
            </a:r>
            <a:r>
              <a:rPr lang="en-US" altLang="zh-TW" sz="1800" dirty="0">
                <a:effectLst/>
                <a:latin typeface="Times New Roman" panose="02020603050405020304" pitchFamily="18" charset="0"/>
                <a:ea typeface="標楷體" panose="03000509000000000000" pitchFamily="65" charset="-120"/>
              </a:rPr>
              <a:t>Sg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之間的最短歐幾里德距離</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16</a:t>
            </a:fld>
            <a:endParaRPr lang="zh-TW" altLang="en-US"/>
          </a:p>
        </p:txBody>
      </p:sp>
    </p:spTree>
    <p:extLst>
      <p:ext uri="{BB962C8B-B14F-4D97-AF65-F5344CB8AC3E}">
        <p14:creationId xmlns:p14="http://schemas.microsoft.com/office/powerpoint/2010/main" val="1165186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dirty="0">
                <a:effectLst/>
                <a:latin typeface="Times New Roman" panose="02020603050405020304" pitchFamily="18" charset="0"/>
                <a:ea typeface="標楷體" panose="03000509000000000000" pitchFamily="65" charset="-120"/>
              </a:rPr>
              <a:t>7</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a:effectLst/>
                <a:latin typeface="Times New Roman" panose="02020603050405020304" pitchFamily="18" charset="0"/>
                <a:ea typeface="標楷體" panose="03000509000000000000" pitchFamily="65" charset="-120"/>
              </a:rPr>
              <a:t>IF-GC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的視覺比較。第一行顯示了用於精緻初始分割結果的用戶點擊。其他行顯示了</a:t>
            </a:r>
            <a:r>
              <a:rPr lang="en-US" altLang="zh-TW" sz="1800" dirty="0">
                <a:effectLst/>
                <a:latin typeface="Times New Roman" panose="02020603050405020304" pitchFamily="18" charset="0"/>
                <a:ea typeface="標楷體" panose="03000509000000000000" pitchFamily="65" charset="-120"/>
              </a:rPr>
              <a:t>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a:effectLst/>
                <a:latin typeface="Times New Roman" panose="02020603050405020304" pitchFamily="18" charset="0"/>
                <a:ea typeface="標楷體" panose="03000509000000000000" pitchFamily="65" charset="-120"/>
              </a:rPr>
              <a:t>IF-GC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的精緻結果，這些結果基於相同的用戶點擊進行精緻。</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：純粹的圖割，</a:t>
            </a:r>
            <a:r>
              <a:rPr lang="en-US" altLang="zh-TW" sz="1800" dirty="0">
                <a:effectLst/>
                <a:latin typeface="Times New Roman" panose="02020603050405020304" pitchFamily="18" charset="0"/>
                <a:ea typeface="標楷體" panose="03000509000000000000" pitchFamily="65" charset="-120"/>
              </a:rPr>
              <a:t>IF-GC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：信息融合後的圖割）</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20</a:t>
            </a:fld>
            <a:endParaRPr lang="zh-TW" altLang="en-US"/>
          </a:p>
        </p:txBody>
      </p:sp>
    </p:spTree>
    <p:extLst>
      <p:ext uri="{BB962C8B-B14F-4D97-AF65-F5344CB8AC3E}">
        <p14:creationId xmlns:p14="http://schemas.microsoft.com/office/powerpoint/2010/main" val="570270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8</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kern="100" dirty="0" err="1">
                <a:effectLst/>
                <a:latin typeface="Times New Roman" panose="02020603050405020304" pitchFamily="18" charset="0"/>
                <a:ea typeface="標楷體" panose="03000509000000000000" pitchFamily="65" charset="-120"/>
                <a:cs typeface="Times New Roman" panose="02020603050405020304" pitchFamily="18" charset="0"/>
              </a:rPr>
              <a:t>MIDeepSeg</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需要的不同對象的精緻點數量直方圖。第一行中的胎盤（</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MRI</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）和脾臟（</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CT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）是已知對象，而第二行中的脾臟（</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T2-MRI</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）和腎臟（</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T2-MRI</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）是以前未見過的對象。</a:t>
            </a:r>
          </a:p>
          <a:p>
            <a:endPar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21</a:t>
            </a:fld>
            <a:endParaRPr lang="zh-TW" altLang="en-US"/>
          </a:p>
        </p:txBody>
      </p:sp>
    </p:spTree>
    <p:extLst>
      <p:ext uri="{BB962C8B-B14F-4D97-AF65-F5344CB8AC3E}">
        <p14:creationId xmlns:p14="http://schemas.microsoft.com/office/powerpoint/2010/main" val="3604331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dirty="0">
                <a:effectLst/>
                <a:latin typeface="Times New Roman" panose="02020603050405020304" pitchFamily="18" charset="0"/>
                <a:ea typeface="標楷體" panose="03000509000000000000" pitchFamily="65" charset="-120"/>
              </a:rPr>
              <a:t>9</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這張圖比較了</a:t>
            </a:r>
            <a:r>
              <a:rPr lang="en-US" altLang="zh-TW" sz="1800" dirty="0" err="1">
                <a:effectLst/>
                <a:latin typeface="Times New Roman" panose="02020603050405020304" pitchFamily="18" charset="0"/>
                <a:ea typeface="標楷體" panose="03000509000000000000" pitchFamily="65" charset="-120"/>
              </a:rPr>
              <a:t>MIDeepSeg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和其他</a:t>
            </a:r>
            <a:r>
              <a:rPr lang="en-US" altLang="zh-TW" sz="1800" dirty="0">
                <a:effectLst/>
                <a:latin typeface="Times New Roman" panose="02020603050405020304" pitchFamily="18" charset="0"/>
                <a:ea typeface="標楷體" panose="03000509000000000000" pitchFamily="65" charset="-120"/>
              </a:rPr>
              <a:t>2D</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胎盤分割的交互方法。</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第一行顯示了具有或不具有初始交互作用的初始分割結果。</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第二行顯示了精煉後的最終結果</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22</a:t>
            </a:fld>
            <a:endParaRPr lang="zh-TW" altLang="en-US"/>
          </a:p>
        </p:txBody>
      </p:sp>
    </p:spTree>
    <p:extLst>
      <p:ext uri="{BB962C8B-B14F-4D97-AF65-F5344CB8AC3E}">
        <p14:creationId xmlns:p14="http://schemas.microsoft.com/office/powerpoint/2010/main" val="2766294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dirty="0">
                <a:effectLst/>
                <a:latin typeface="Times New Roman" panose="02020603050405020304" pitchFamily="18" charset="0"/>
                <a:ea typeface="標楷體" panose="03000509000000000000" pitchFamily="65" charset="-120"/>
              </a:rPr>
              <a:t>10</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這些範例展示了</a:t>
            </a:r>
            <a:r>
              <a:rPr lang="en-US" altLang="zh-TW" sz="1800" dirty="0" err="1">
                <a:effectLst/>
                <a:latin typeface="Times New Roman" panose="02020603050405020304" pitchFamily="18" charset="0"/>
                <a:ea typeface="標楷體" panose="03000509000000000000" pitchFamily="65" charset="-120"/>
              </a:rPr>
              <a:t>MIDeepSeg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進行的</a:t>
            </a:r>
            <a:r>
              <a:rPr lang="en-US" altLang="zh-TW" sz="1800" dirty="0">
                <a:effectLst/>
                <a:latin typeface="Times New Roman" panose="02020603050405020304" pitchFamily="18" charset="0"/>
                <a:ea typeface="標楷體" panose="03000509000000000000" pitchFamily="65" charset="-120"/>
              </a:rPr>
              <a:t>2D</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未見過的器官分割結果。</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第一行顯示了初始用戶互動和初始分割。</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第二行顯示了所有使用者互動和最終分割結果。</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請注意，該模型僅在</a:t>
            </a:r>
            <a:r>
              <a:rPr lang="en-US" altLang="zh-TW" sz="1800" dirty="0">
                <a:effectLst/>
                <a:latin typeface="Times New Roman" panose="02020603050405020304" pitchFamily="18" charset="0"/>
                <a:ea typeface="標楷體" panose="03000509000000000000" pitchFamily="65" charset="-120"/>
              </a:rPr>
              <a:t>T2 MRI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中訓練有胎盤</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23</a:t>
            </a:fld>
            <a:endParaRPr lang="zh-TW" altLang="en-US"/>
          </a:p>
        </p:txBody>
      </p:sp>
    </p:spTree>
    <p:extLst>
      <p:ext uri="{BB962C8B-B14F-4D97-AF65-F5344CB8AC3E}">
        <p14:creationId xmlns:p14="http://schemas.microsoft.com/office/powerpoint/2010/main" val="11829844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12</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這張圖比較了不同編碼方法對</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3D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腫瘤核分割的影響，該分割基於第一階段獲得的初始分割。 所有這些方法都使用相同的內部邊緣點和推斷的邊界框作為輸入圖像。</a:t>
            </a:r>
          </a:p>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25</a:t>
            </a:fld>
            <a:endParaRPr lang="zh-TW" altLang="en-US"/>
          </a:p>
        </p:txBody>
      </p:sp>
    </p:spTree>
    <p:extLst>
      <p:ext uri="{BB962C8B-B14F-4D97-AF65-F5344CB8AC3E}">
        <p14:creationId xmlns:p14="http://schemas.microsoft.com/office/powerpoint/2010/main" val="20874722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1800" dirty="0">
                <a:effectLst/>
                <a:latin typeface="Times New Roman" panose="02020603050405020304" pitchFamily="18" charset="0"/>
                <a:ea typeface="標楷體" panose="03000509000000000000" pitchFamily="65" charset="-120"/>
              </a:rPr>
              <a:t>13</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這是一個使用不同精煉方法進行腫瘤核分割的範例。</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可以觀察到在相同的精煉點的情況下，</a:t>
            </a:r>
            <a:r>
              <a:rPr lang="en-US" altLang="zh-TW" sz="1800" dirty="0">
                <a:effectLst/>
                <a:latin typeface="Times New Roman" panose="02020603050405020304" pitchFamily="18" charset="0"/>
                <a:ea typeface="標楷體" panose="03000509000000000000" pitchFamily="65" charset="-120"/>
              </a:rPr>
              <a:t>IF-GC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比</a:t>
            </a:r>
            <a:r>
              <a:rPr lang="en-US" altLang="zh-TW" sz="1800" dirty="0">
                <a:effectLst/>
                <a:latin typeface="Times New Roman" panose="02020603050405020304" pitchFamily="18" charset="0"/>
                <a:ea typeface="標楷體" panose="03000509000000000000" pitchFamily="65" charset="-120"/>
              </a:rPr>
              <a:t>GC</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更準確地精煉了結果。</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26</a:t>
            </a:fld>
            <a:endParaRPr lang="zh-TW" altLang="en-US"/>
          </a:p>
        </p:txBody>
      </p:sp>
    </p:spTree>
    <p:extLst>
      <p:ext uri="{BB962C8B-B14F-4D97-AF65-F5344CB8AC3E}">
        <p14:creationId xmlns:p14="http://schemas.microsoft.com/office/powerpoint/2010/main" val="17748810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b="0" i="0" dirty="0">
                <a:solidFill>
                  <a:srgbClr val="374151"/>
                </a:solidFill>
                <a:effectLst/>
                <a:latin typeface="Söhne"/>
              </a:rPr>
              <a:t>圖</a:t>
            </a:r>
            <a:r>
              <a:rPr lang="en-US" altLang="zh-TW" b="0" i="0" dirty="0">
                <a:solidFill>
                  <a:srgbClr val="374151"/>
                </a:solidFill>
                <a:effectLst/>
                <a:latin typeface="Söhne"/>
              </a:rPr>
              <a:t>15</a:t>
            </a:r>
            <a:r>
              <a:rPr lang="zh-TW" altLang="en-US" b="0" i="0" dirty="0">
                <a:solidFill>
                  <a:srgbClr val="374151"/>
                </a:solidFill>
                <a:effectLst/>
                <a:latin typeface="Söhne"/>
              </a:rPr>
              <a:t>：使用</a:t>
            </a:r>
            <a:r>
              <a:rPr lang="en-US" altLang="zh-TW" b="0" i="0" dirty="0" err="1">
                <a:solidFill>
                  <a:srgbClr val="374151"/>
                </a:solidFill>
                <a:effectLst/>
                <a:latin typeface="Söhne"/>
              </a:rPr>
              <a:t>MIDeepSeg</a:t>
            </a:r>
            <a:r>
              <a:rPr lang="zh-TW" altLang="en-US" b="0" i="0" dirty="0">
                <a:solidFill>
                  <a:srgbClr val="374151"/>
                </a:solidFill>
                <a:effectLst/>
                <a:latin typeface="Söhne"/>
              </a:rPr>
              <a:t>分割三個</a:t>
            </a:r>
            <a:r>
              <a:rPr lang="en-US" altLang="zh-TW" b="0" i="0" dirty="0">
                <a:solidFill>
                  <a:srgbClr val="374151"/>
                </a:solidFill>
                <a:effectLst/>
                <a:latin typeface="Söhne"/>
              </a:rPr>
              <a:t>3D</a:t>
            </a:r>
            <a:r>
              <a:rPr lang="zh-TW" altLang="en-US" b="0" i="0" dirty="0">
                <a:solidFill>
                  <a:srgbClr val="374151"/>
                </a:solidFill>
                <a:effectLst/>
                <a:latin typeface="Söhne"/>
              </a:rPr>
              <a:t>未見對象的示例。請注意，僅使用了</a:t>
            </a:r>
            <a:r>
              <a:rPr lang="en-US" altLang="zh-TW" b="0" i="0" dirty="0">
                <a:solidFill>
                  <a:srgbClr val="374151"/>
                </a:solidFill>
                <a:effectLst/>
                <a:latin typeface="Söhne"/>
              </a:rPr>
              <a:t>T1ce</a:t>
            </a:r>
            <a:r>
              <a:rPr lang="zh-TW" altLang="en-US" b="0" i="0" dirty="0">
                <a:solidFill>
                  <a:srgbClr val="374151"/>
                </a:solidFill>
                <a:effectLst/>
                <a:latin typeface="Söhne"/>
              </a:rPr>
              <a:t>圖像中的腫瘤核進行訓練。</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28</a:t>
            </a:fld>
            <a:endParaRPr lang="zh-TW" altLang="en-US"/>
          </a:p>
        </p:txBody>
      </p:sp>
    </p:spTree>
    <p:extLst>
      <p:ext uri="{BB962C8B-B14F-4D97-AF65-F5344CB8AC3E}">
        <p14:creationId xmlns:p14="http://schemas.microsoft.com/office/powerpoint/2010/main" val="22303273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b="0" i="0" dirty="0">
                <a:solidFill>
                  <a:srgbClr val="374151"/>
                </a:solidFill>
                <a:effectLst/>
                <a:latin typeface="Söhne"/>
              </a:rPr>
              <a:t>圖</a:t>
            </a:r>
            <a:r>
              <a:rPr lang="en-US" altLang="zh-TW" b="0" i="0" dirty="0">
                <a:solidFill>
                  <a:srgbClr val="374151"/>
                </a:solidFill>
                <a:effectLst/>
                <a:latin typeface="Söhne"/>
              </a:rPr>
              <a:t>16</a:t>
            </a:r>
            <a:r>
              <a:rPr lang="zh-TW" altLang="en-US" b="0" i="0" dirty="0">
                <a:solidFill>
                  <a:srgbClr val="374151"/>
                </a:solidFill>
                <a:effectLst/>
                <a:latin typeface="Söhne"/>
              </a:rPr>
              <a:t>：不同交互式方法對於</a:t>
            </a:r>
            <a:r>
              <a:rPr lang="en-US" altLang="zh-TW" b="0" i="0" dirty="0">
                <a:solidFill>
                  <a:srgbClr val="374151"/>
                </a:solidFill>
                <a:effectLst/>
                <a:latin typeface="Söhne"/>
              </a:rPr>
              <a:t>3D</a:t>
            </a:r>
            <a:r>
              <a:rPr lang="zh-TW" altLang="en-US" b="0" i="0" dirty="0">
                <a:solidFill>
                  <a:srgbClr val="374151"/>
                </a:solidFill>
                <a:effectLst/>
                <a:latin typeface="Söhne"/>
              </a:rPr>
              <a:t>未見對象分割的</a:t>
            </a:r>
            <a:r>
              <a:rPr lang="en-US" altLang="zh-TW" b="0" i="0" dirty="0">
                <a:solidFill>
                  <a:srgbClr val="374151"/>
                </a:solidFill>
                <a:effectLst/>
                <a:latin typeface="Söhne"/>
              </a:rPr>
              <a:t>Dice</a:t>
            </a:r>
            <a:r>
              <a:rPr lang="zh-TW" altLang="en-US" b="0" i="0" dirty="0">
                <a:solidFill>
                  <a:srgbClr val="374151"/>
                </a:solidFill>
                <a:effectLst/>
                <a:latin typeface="Söhne"/>
              </a:rPr>
              <a:t>分數、</a:t>
            </a:r>
            <a:r>
              <a:rPr lang="en-US" altLang="zh-TW" b="0" i="0" dirty="0">
                <a:solidFill>
                  <a:srgbClr val="374151"/>
                </a:solidFill>
                <a:effectLst/>
                <a:latin typeface="Söhne"/>
              </a:rPr>
              <a:t>ASSD</a:t>
            </a:r>
            <a:r>
              <a:rPr lang="zh-TW" altLang="en-US" b="0" i="0" dirty="0">
                <a:solidFill>
                  <a:srgbClr val="374151"/>
                </a:solidFill>
                <a:effectLst/>
                <a:latin typeface="Söhne"/>
              </a:rPr>
              <a:t>和用戶時間。</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29</a:t>
            </a:fld>
            <a:endParaRPr lang="zh-TW" altLang="en-US"/>
          </a:p>
        </p:txBody>
      </p:sp>
    </p:spTree>
    <p:extLst>
      <p:ext uri="{BB962C8B-B14F-4D97-AF65-F5344CB8AC3E}">
        <p14:creationId xmlns:p14="http://schemas.microsoft.com/office/powerpoint/2010/main" val="2702509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因醫學影像的固有限制，大量解剖變異和複雜病理情況的案例中，自動分割方法仍然難以獲得一致精確的分割結果</a:t>
            </a:r>
            <a:endParaRPr lang="en-US" altLang="zh-TW" dirty="0"/>
          </a:p>
          <a:p>
            <a:r>
              <a:rPr lang="zh-TW" altLang="en-US" dirty="0"/>
              <a:t>固有限制</a:t>
            </a:r>
            <a:r>
              <a:rPr lang="en-US" altLang="zh-TW" dirty="0"/>
              <a:t>:</a:t>
            </a:r>
            <a:r>
              <a:rPr lang="zh-TW" altLang="en-US" dirty="0"/>
              <a:t> 低對比度、</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不同的影像和分割協議以及患者之間的變異</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dirty="0">
                <a:effectLst/>
                <a:latin typeface="Times New Roman" panose="02020603050405020304" pitchFamily="18" charset="0"/>
                <a:ea typeface="標楷體" panose="03000509000000000000" pitchFamily="65" charset="-120"/>
              </a:rPr>
              <a:t>1</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）以盡量少的使用者輸入實現精確的分割結果，減輕使用者的負擔；</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dirty="0">
                <a:effectLst/>
                <a:latin typeface="Times New Roman" panose="02020603050405020304" pitchFamily="18" charset="0"/>
                <a:ea typeface="標楷體" panose="03000509000000000000" pitchFamily="65" charset="-120"/>
              </a:rPr>
              <a:t>2</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）具有高效性，以便使用者可以在處理體積資料時獲得即時回應；</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dirty="0">
                <a:effectLst/>
                <a:latin typeface="Times New Roman" panose="02020603050405020304" pitchFamily="18" charset="0"/>
                <a:ea typeface="標楷體" panose="03000509000000000000" pitchFamily="65" charset="-120"/>
              </a:rPr>
              <a:t>3</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）對不同的物件具有良好的泛化能力，以便可以用於新的物件或影像模態</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傳統的互動方法使用低階特徵（例如灰階或色彩分佈）進行影像分割，如圖割（</a:t>
            </a:r>
            <a:r>
              <a:rPr lang="en-US" altLang="zh-TW" sz="1800" dirty="0">
                <a:effectLst/>
                <a:latin typeface="Times New Roman" panose="02020603050405020304" pitchFamily="18" charset="0"/>
                <a:ea typeface="標楷體" panose="03000509000000000000" pitchFamily="65" charset="-120"/>
              </a:rPr>
              <a:t>Graph Cuts</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ITK-SNAP</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err="1">
                <a:effectLst/>
                <a:latin typeface="Times New Roman" panose="02020603050405020304" pitchFamily="18" charset="0"/>
                <a:ea typeface="標楷體" panose="03000509000000000000" pitchFamily="65" charset="-120"/>
              </a:rPr>
              <a:t>GeoS</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en-US" altLang="zh-TW" sz="1800" dirty="0">
                <a:effectLst/>
                <a:latin typeface="Times New Roman" panose="02020603050405020304" pitchFamily="18" charset="0"/>
                <a:ea typeface="標楷體" panose="03000509000000000000" pitchFamily="65" charset="-120"/>
              </a:rPr>
              <a:t>Random Walks</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err="1">
                <a:effectLst/>
                <a:latin typeface="Times New Roman" panose="02020603050405020304" pitchFamily="18" charset="0"/>
                <a:ea typeface="標楷體" panose="03000509000000000000" pitchFamily="65" charset="-120"/>
              </a:rPr>
              <a:t>GrowCut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等。</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由於低階特徵在許多低對比情況下無法有效地區分目標和背景，因此這些方法通常需要大量的使用者互動和較長的使用者時間才能獲得可靠的結果。</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為了減少使用者建立足夠前景</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背景模型所需的註解數量，機器學習已廣泛用於執行互動式分割。</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例如，</a:t>
            </a:r>
            <a:r>
              <a:rPr lang="en-US" altLang="zh-TW" sz="1800" dirty="0" err="1">
                <a:effectLst/>
                <a:latin typeface="Times New Roman" panose="02020603050405020304" pitchFamily="18" charset="0"/>
                <a:ea typeface="標楷體" panose="03000509000000000000" pitchFamily="65" charset="-120"/>
              </a:rPr>
              <a:t>SlicSeg</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err="1">
                <a:effectLst/>
                <a:latin typeface="Times New Roman" panose="02020603050405020304" pitchFamily="18" charset="0"/>
                <a:ea typeface="標楷體" panose="03000509000000000000" pitchFamily="65" charset="-120"/>
              </a:rPr>
              <a:t>DyBaORF</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使用線上隨機森林（</a:t>
            </a:r>
            <a:r>
              <a:rPr lang="en-US" altLang="zh-TW" sz="1800" dirty="0">
                <a:effectLst/>
                <a:latin typeface="Times New Roman" panose="02020603050405020304" pitchFamily="18" charset="0"/>
                <a:ea typeface="標楷體" panose="03000509000000000000" pitchFamily="65" charset="-120"/>
              </a:rPr>
              <a:t>ORF</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）來分割磁振造影（</a:t>
            </a:r>
            <a:r>
              <a:rPr lang="en-US" altLang="zh-TW" sz="1800" dirty="0">
                <a:effectLst/>
                <a:latin typeface="Times New Roman" panose="02020603050405020304" pitchFamily="18" charset="0"/>
                <a:ea typeface="標楷體" panose="03000509000000000000" pitchFamily="65" charset="-120"/>
              </a:rPr>
              <a:t>MRI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）體積中的胎盤。</a:t>
            </a:r>
            <a:r>
              <a:rPr lang="en-US" altLang="zh-TW" sz="1800" dirty="0">
                <a:effectLst/>
                <a:latin typeface="Times New Roman" panose="02020603050405020304" pitchFamily="18" charset="0"/>
                <a:ea typeface="標楷體" panose="03000509000000000000" pitchFamily="65" charset="-120"/>
              </a:rPr>
              <a:t> </a:t>
            </a:r>
            <a:r>
              <a:rPr lang="en-US" altLang="zh-TW" sz="1800" dirty="0" err="1">
                <a:effectLst/>
                <a:latin typeface="Times New Roman" panose="02020603050405020304" pitchFamily="18" charset="0"/>
                <a:ea typeface="標楷體" panose="03000509000000000000" pitchFamily="65" charset="-120"/>
              </a:rPr>
              <a:t>GrabCut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使用高斯混合模型（</a:t>
            </a:r>
            <a:r>
              <a:rPr lang="en-US" altLang="zh-TW" sz="1800" dirty="0">
                <a:effectLst/>
                <a:latin typeface="Times New Roman" panose="02020603050405020304" pitchFamily="18" charset="0"/>
                <a:ea typeface="標楷體" panose="03000509000000000000" pitchFamily="65" charset="-120"/>
              </a:rPr>
              <a:t>GMM</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）來估計前景和背景分佈。</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6</a:t>
            </a:fld>
            <a:endParaRPr lang="zh-TW" altLang="en-US"/>
          </a:p>
        </p:txBody>
      </p:sp>
    </p:spTree>
    <p:extLst>
      <p:ext uri="{BB962C8B-B14F-4D97-AF65-F5344CB8AC3E}">
        <p14:creationId xmlns:p14="http://schemas.microsoft.com/office/powerpoint/2010/main" val="3655942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大多數現有方法</a:t>
            </a:r>
            <a:r>
              <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effectLst/>
                <a:latin typeface="Times New Roman" panose="02020603050405020304" pitchFamily="18" charset="0"/>
                <a:ea typeface="標楷體" panose="03000509000000000000" pitchFamily="65" charset="-120"/>
                <a:cs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例如歐幾里德距離圖、高斯熱度圖和從使用者點擊中派生的等值輪廓。</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然而，這些編碼方法不考慮圖像上下文資訊</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7</a:t>
            </a:fld>
            <a:endParaRPr lang="zh-TW" altLang="en-US"/>
          </a:p>
        </p:txBody>
      </p:sp>
    </p:spTree>
    <p:extLst>
      <p:ext uri="{BB962C8B-B14F-4D97-AF65-F5344CB8AC3E}">
        <p14:creationId xmlns:p14="http://schemas.microsoft.com/office/powerpoint/2010/main" val="29725065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8</a:t>
            </a:fld>
            <a:endParaRPr lang="zh-TW" altLang="en-US"/>
          </a:p>
        </p:txBody>
      </p:sp>
    </p:spTree>
    <p:extLst>
      <p:ext uri="{BB962C8B-B14F-4D97-AF65-F5344CB8AC3E}">
        <p14:creationId xmlns:p14="http://schemas.microsoft.com/office/powerpoint/2010/main" val="2258637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階段</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：使用者提供的內部邊緣點透過指數化測地距離（</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EGD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）映射進行編碼，以引導</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CNN</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獲得初始分割結果。</a:t>
            </a:r>
          </a:p>
          <a:p>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a:t>
            </a:r>
            <a:endPar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階段</a:t>
            </a:r>
            <a:r>
              <a:rPr lang="en-US" altLang="zh-TW" sz="1800" dirty="0">
                <a:effectLst/>
                <a:latin typeface="Times New Roman" panose="02020603050405020304" pitchFamily="18" charset="0"/>
                <a:ea typeface="標楷體" panose="03000509000000000000" pitchFamily="65" charset="-120"/>
              </a:rPr>
              <a:t>2</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：在額外的使用者點擊和作者提出的資訊融合後，採用圖割（</a:t>
            </a:r>
            <a:r>
              <a:rPr lang="en-US" altLang="zh-TW" sz="1800" dirty="0">
                <a:effectLst/>
                <a:latin typeface="Times New Roman" panose="02020603050405020304" pitchFamily="18" charset="0"/>
                <a:ea typeface="標楷體" panose="03000509000000000000" pitchFamily="65" charset="-120"/>
              </a:rPr>
              <a:t>Graph Cut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）來對初始分割進行精細化。</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需要注意的是，這個框架可以用於對先前未見過的物件進行分割，無需額外的微調或重新訓練。</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9</a:t>
            </a:fld>
            <a:endParaRPr lang="zh-TW" altLang="en-US"/>
          </a:p>
        </p:txBody>
      </p:sp>
    </p:spTree>
    <p:extLst>
      <p:ext uri="{BB962C8B-B14F-4D97-AF65-F5344CB8AC3E}">
        <p14:creationId xmlns:p14="http://schemas.microsoft.com/office/powerpoint/2010/main" val="31421710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 </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為確保放鬆邊界框覆蓋感興趣區域的整個區域，選擇地面真實邊界上靠近目標對象的極端點附近的少量點（對於</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2D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對象選擇三或四個點，對於</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3D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對象選擇五或六個點 ）。 然後，從目標的剩餘邊界點中隨機採樣</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n</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個點，以提供更多的形狀信息，其中</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n</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是從</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0</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到</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5</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的隨機數字。</a:t>
            </a:r>
          </a:p>
          <a:p>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 </a:t>
            </a:r>
            <a:endPar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2) </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為了模擬可能不準確地定位在物件邊界上的真實使用者點擊，將在步驟</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1</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中獲得的所有這些點向邊界內側移動幾個像素</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體素，以獲得我們的內部邊緣點。 我們將模擬的點朝向目標物件的內部移動，因為使用者也被要求將內部邊緣點放在邊界的內側。 然後，由這些點決定的邊界框會被放鬆，以包含一些背景區域。 圖</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2</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顯示了在訓練影像上模擬的</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2D</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內部邊緣點和放鬆的邊界框範例。</a:t>
            </a:r>
          </a:p>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10</a:t>
            </a:fld>
            <a:endParaRPr lang="zh-TW" altLang="en-US"/>
          </a:p>
        </p:txBody>
      </p:sp>
    </p:spTree>
    <p:extLst>
      <p:ext uri="{BB962C8B-B14F-4D97-AF65-F5344CB8AC3E}">
        <p14:creationId xmlns:p14="http://schemas.microsoft.com/office/powerpoint/2010/main" val="3205417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假設</a:t>
            </a:r>
            <a:r>
              <a:rPr lang="en-US" altLang="zh-TW" sz="1800" dirty="0">
                <a:effectLst/>
                <a:latin typeface="Times New Roman" panose="02020603050405020304" pitchFamily="18" charset="0"/>
                <a:ea typeface="標楷體" panose="03000509000000000000" pitchFamily="65" charset="-120"/>
              </a:rPr>
              <a:t>Ss</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代表訓練階段中模擬的內部邊緣點或測試階段中使用者提供的內部邊緣點所屬的像素</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體素集合。</a:t>
            </a:r>
            <a:r>
              <a:rPr lang="zh-TW" altLang="zh-TW" sz="1800" dirty="0">
                <a:effectLst/>
                <a:ea typeface="Times New Roman" panose="02020603050405020304" pitchFamily="18" charset="0"/>
              </a:rPr>
              <a:t> </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對於輸入影像</a:t>
            </a:r>
            <a:r>
              <a:rPr lang="en-US" altLang="zh-TW" sz="1800" dirty="0">
                <a:effectLst/>
                <a:latin typeface="Times New Roman" panose="02020603050405020304" pitchFamily="18" charset="0"/>
                <a:ea typeface="標楷體" panose="03000509000000000000" pitchFamily="65" charset="-120"/>
              </a:rPr>
              <a:t>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中的一個像素</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err="1">
                <a:effectLst/>
                <a:latin typeface="Times New Roman" panose="02020603050405020304" pitchFamily="18" charset="0"/>
                <a:ea typeface="標楷體" panose="03000509000000000000" pitchFamily="65" charset="-120"/>
              </a:rPr>
              <a:t>i</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11</a:t>
            </a:fld>
            <a:endParaRPr lang="zh-TW" altLang="en-US"/>
          </a:p>
        </p:txBody>
      </p:sp>
    </p:spTree>
    <p:extLst>
      <p:ext uri="{BB962C8B-B14F-4D97-AF65-F5344CB8AC3E}">
        <p14:creationId xmlns:p14="http://schemas.microsoft.com/office/powerpoint/2010/main" val="3665230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基於</a:t>
            </a:r>
            <a:r>
              <a:rPr lang="en-US" altLang="zh-TW" sz="1800" dirty="0">
                <a:effectLst/>
                <a:latin typeface="Times New Roman" panose="02020603050405020304" pitchFamily="18" charset="0"/>
                <a:ea typeface="標楷體" panose="03000509000000000000" pitchFamily="65" charset="-120"/>
              </a:rPr>
              <a:t>EGD</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的提示圖能更好地區分前景和背景，比其他編碼方法更好。</a:t>
            </a:r>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12</a:t>
            </a:fld>
            <a:endParaRPr lang="zh-TW" altLang="en-US"/>
          </a:p>
        </p:txBody>
      </p:sp>
    </p:spTree>
    <p:extLst>
      <p:ext uri="{BB962C8B-B14F-4D97-AF65-F5344CB8AC3E}">
        <p14:creationId xmlns:p14="http://schemas.microsoft.com/office/powerpoint/2010/main" val="322707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批量歸一化層替換為實例歸一化層，這對不同類型影像具有更好的適應性</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並將特徵通道數減少了四倍，以平衡效能、記憶體成本和時間消耗</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endParaRPr lang="zh-TW" altLang="en-US" dirty="0"/>
          </a:p>
        </p:txBody>
      </p:sp>
      <p:sp>
        <p:nvSpPr>
          <p:cNvPr id="4" name="投影片編號版面配置區 3"/>
          <p:cNvSpPr>
            <a:spLocks noGrp="1"/>
          </p:cNvSpPr>
          <p:nvPr>
            <p:ph type="sldNum" sz="quarter" idx="5"/>
          </p:nvPr>
        </p:nvSpPr>
        <p:spPr/>
        <p:txBody>
          <a:bodyPr/>
          <a:lstStyle/>
          <a:p>
            <a:fld id="{120B72EA-C807-4CDA-9173-7BFE3B733B0F}" type="slidenum">
              <a:rPr lang="zh-TW" altLang="en-US" smtClean="0"/>
              <a:t>13</a:t>
            </a:fld>
            <a:endParaRPr lang="zh-TW" altLang="en-US"/>
          </a:p>
        </p:txBody>
      </p:sp>
    </p:spTree>
    <p:extLst>
      <p:ext uri="{BB962C8B-B14F-4D97-AF65-F5344CB8AC3E}">
        <p14:creationId xmlns:p14="http://schemas.microsoft.com/office/powerpoint/2010/main" val="3682981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4F7849-821E-4E7F-31A3-5F99065C17B3}"/>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BD006413-4AD8-AEF2-60A6-13FAD870B3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D83CA12-1D04-22B7-D89F-6179B1B7A501}"/>
              </a:ext>
            </a:extLst>
          </p:cNvPr>
          <p:cNvSpPr>
            <a:spLocks noGrp="1"/>
          </p:cNvSpPr>
          <p:nvPr>
            <p:ph type="dt" sz="half" idx="10"/>
          </p:nvPr>
        </p:nvSpPr>
        <p:spPr/>
        <p:txBody>
          <a:bodyPr/>
          <a:lstStyle/>
          <a:p>
            <a:fld id="{EB9AD04E-3747-4BCF-80F7-F6C0DEBCA5BB}" type="datetime1">
              <a:rPr lang="zh-TW" altLang="en-US" smtClean="0"/>
              <a:t>2023/12/14</a:t>
            </a:fld>
            <a:endParaRPr lang="zh-TW" altLang="en-US"/>
          </a:p>
        </p:txBody>
      </p:sp>
      <p:sp>
        <p:nvSpPr>
          <p:cNvPr id="5" name="頁尾版面配置區 4">
            <a:extLst>
              <a:ext uri="{FF2B5EF4-FFF2-40B4-BE49-F238E27FC236}">
                <a16:creationId xmlns:a16="http://schemas.microsoft.com/office/drawing/2014/main" id="{9B8090E5-243E-F3A6-24A1-679747F4628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271DC710-6FEA-8FA3-65BD-2AF236E58BF1}"/>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3562627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AD7F446-90DE-1B1F-863D-4C2230E56B53}"/>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9515F138-226D-76E0-1155-1851156F18C8}"/>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ADFB4A0C-A5DB-7BDA-5572-DF2D00654020}"/>
              </a:ext>
            </a:extLst>
          </p:cNvPr>
          <p:cNvSpPr>
            <a:spLocks noGrp="1"/>
          </p:cNvSpPr>
          <p:nvPr>
            <p:ph type="dt" sz="half" idx="10"/>
          </p:nvPr>
        </p:nvSpPr>
        <p:spPr/>
        <p:txBody>
          <a:bodyPr/>
          <a:lstStyle/>
          <a:p>
            <a:fld id="{09A980CC-DC60-42D5-88BC-3AFE2254417A}" type="datetime1">
              <a:rPr lang="zh-TW" altLang="en-US" smtClean="0"/>
              <a:t>2023/12/14</a:t>
            </a:fld>
            <a:endParaRPr lang="zh-TW" altLang="en-US"/>
          </a:p>
        </p:txBody>
      </p:sp>
      <p:sp>
        <p:nvSpPr>
          <p:cNvPr id="5" name="頁尾版面配置區 4">
            <a:extLst>
              <a:ext uri="{FF2B5EF4-FFF2-40B4-BE49-F238E27FC236}">
                <a16:creationId xmlns:a16="http://schemas.microsoft.com/office/drawing/2014/main" id="{F2A40A13-780A-29FA-4D20-CBFAEF9CB2D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15A27EA-C2A4-527B-229B-592BCD5A2CC7}"/>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1582672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DE4F4A01-AC7A-BCB7-C13A-537374D49B97}"/>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7DBED6B0-0DB2-1FF9-5204-A04DFBBC0BCD}"/>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F6924D8-CAD4-F199-102D-588DE9813ADD}"/>
              </a:ext>
            </a:extLst>
          </p:cNvPr>
          <p:cNvSpPr>
            <a:spLocks noGrp="1"/>
          </p:cNvSpPr>
          <p:nvPr>
            <p:ph type="dt" sz="half" idx="10"/>
          </p:nvPr>
        </p:nvSpPr>
        <p:spPr/>
        <p:txBody>
          <a:bodyPr/>
          <a:lstStyle/>
          <a:p>
            <a:fld id="{B9AA6F59-7972-4223-B329-BA54A51A7F8A}" type="datetime1">
              <a:rPr lang="zh-TW" altLang="en-US" smtClean="0"/>
              <a:t>2023/12/14</a:t>
            </a:fld>
            <a:endParaRPr lang="zh-TW" altLang="en-US"/>
          </a:p>
        </p:txBody>
      </p:sp>
      <p:sp>
        <p:nvSpPr>
          <p:cNvPr id="5" name="頁尾版面配置區 4">
            <a:extLst>
              <a:ext uri="{FF2B5EF4-FFF2-40B4-BE49-F238E27FC236}">
                <a16:creationId xmlns:a16="http://schemas.microsoft.com/office/drawing/2014/main" id="{E25EE313-600A-FB32-6FBC-C131B4C1635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86C1E1D-116E-1D9B-1F63-DBA66FA1B5F6}"/>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1822687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325D2C-BC11-DA7A-0E7D-289E4D360434}"/>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65C127DE-3B8F-7E6C-AC7A-E6EEFC2BFFBA}"/>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BFD2D9F-CB47-A4EF-E273-1F8DDBABD641}"/>
              </a:ext>
            </a:extLst>
          </p:cNvPr>
          <p:cNvSpPr>
            <a:spLocks noGrp="1"/>
          </p:cNvSpPr>
          <p:nvPr>
            <p:ph type="dt" sz="half" idx="10"/>
          </p:nvPr>
        </p:nvSpPr>
        <p:spPr/>
        <p:txBody>
          <a:bodyPr/>
          <a:lstStyle/>
          <a:p>
            <a:fld id="{2C15F3BF-B4A5-440B-BAF7-DB6714EC0F1D}" type="datetime1">
              <a:rPr lang="zh-TW" altLang="en-US" smtClean="0"/>
              <a:t>2023/12/14</a:t>
            </a:fld>
            <a:endParaRPr lang="zh-TW" altLang="en-US"/>
          </a:p>
        </p:txBody>
      </p:sp>
      <p:sp>
        <p:nvSpPr>
          <p:cNvPr id="5" name="頁尾版面配置區 4">
            <a:extLst>
              <a:ext uri="{FF2B5EF4-FFF2-40B4-BE49-F238E27FC236}">
                <a16:creationId xmlns:a16="http://schemas.microsoft.com/office/drawing/2014/main" id="{2819799D-6CC6-816B-9296-771328AEB19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BB20D25-6FDC-E728-5BBB-9E9CE44F9F98}"/>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2483155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DEADFD1-F796-A6E4-3A43-D7683844E432}"/>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59AA7273-231A-FD18-5711-426EB7E31E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329FCD16-2B02-AAC6-8908-CB46891B239E}"/>
              </a:ext>
            </a:extLst>
          </p:cNvPr>
          <p:cNvSpPr>
            <a:spLocks noGrp="1"/>
          </p:cNvSpPr>
          <p:nvPr>
            <p:ph type="dt" sz="half" idx="10"/>
          </p:nvPr>
        </p:nvSpPr>
        <p:spPr/>
        <p:txBody>
          <a:bodyPr/>
          <a:lstStyle/>
          <a:p>
            <a:fld id="{FA8E1F7C-DD55-4802-8A0B-35019DD6EBB3}" type="datetime1">
              <a:rPr lang="zh-TW" altLang="en-US" smtClean="0"/>
              <a:t>2023/12/14</a:t>
            </a:fld>
            <a:endParaRPr lang="zh-TW" altLang="en-US"/>
          </a:p>
        </p:txBody>
      </p:sp>
      <p:sp>
        <p:nvSpPr>
          <p:cNvPr id="5" name="頁尾版面配置區 4">
            <a:extLst>
              <a:ext uri="{FF2B5EF4-FFF2-40B4-BE49-F238E27FC236}">
                <a16:creationId xmlns:a16="http://schemas.microsoft.com/office/drawing/2014/main" id="{DC0AA637-9EBE-C200-0288-1B91865A532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BB0DF33-CF6D-0FA2-FECE-3205A57D21DB}"/>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2048571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2765340-7D7D-00CD-6F51-7014D080A412}"/>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CEDC8038-14BF-7765-C672-2DB5D2141B6B}"/>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69A3046B-ABF7-46BE-28B8-9BB6880B64B9}"/>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14F62571-8BBF-9505-9498-FEB3BD4E7468}"/>
              </a:ext>
            </a:extLst>
          </p:cNvPr>
          <p:cNvSpPr>
            <a:spLocks noGrp="1"/>
          </p:cNvSpPr>
          <p:nvPr>
            <p:ph type="dt" sz="half" idx="10"/>
          </p:nvPr>
        </p:nvSpPr>
        <p:spPr/>
        <p:txBody>
          <a:bodyPr/>
          <a:lstStyle/>
          <a:p>
            <a:fld id="{F0D664D3-E205-4E14-92D2-1583F6B3A848}" type="datetime1">
              <a:rPr lang="zh-TW" altLang="en-US" smtClean="0"/>
              <a:t>2023/12/14</a:t>
            </a:fld>
            <a:endParaRPr lang="zh-TW" altLang="en-US"/>
          </a:p>
        </p:txBody>
      </p:sp>
      <p:sp>
        <p:nvSpPr>
          <p:cNvPr id="6" name="頁尾版面配置區 5">
            <a:extLst>
              <a:ext uri="{FF2B5EF4-FFF2-40B4-BE49-F238E27FC236}">
                <a16:creationId xmlns:a16="http://schemas.microsoft.com/office/drawing/2014/main" id="{CA9963DE-8C62-6B10-4356-974FABFC58D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CF24B8B5-0BFF-EA16-4E87-E1ECDD0EAD02}"/>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1589535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6F8612-0328-0416-3773-ED90274F2711}"/>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54E9816E-1EB7-F0AD-5B3B-21706A7D37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8669B7B6-B148-23B0-7F91-49B167D979EF}"/>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D13E89DC-D743-4D8A-DD05-1469508368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770D4F7F-C940-1A69-8A90-A5BEF529B736}"/>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39806EF1-44C3-E501-2D55-69B8068BE42B}"/>
              </a:ext>
            </a:extLst>
          </p:cNvPr>
          <p:cNvSpPr>
            <a:spLocks noGrp="1"/>
          </p:cNvSpPr>
          <p:nvPr>
            <p:ph type="dt" sz="half" idx="10"/>
          </p:nvPr>
        </p:nvSpPr>
        <p:spPr/>
        <p:txBody>
          <a:bodyPr/>
          <a:lstStyle/>
          <a:p>
            <a:fld id="{3E3531F8-0753-4758-B105-45F4503363ED}" type="datetime1">
              <a:rPr lang="zh-TW" altLang="en-US" smtClean="0"/>
              <a:t>2023/12/14</a:t>
            </a:fld>
            <a:endParaRPr lang="zh-TW" altLang="en-US"/>
          </a:p>
        </p:txBody>
      </p:sp>
      <p:sp>
        <p:nvSpPr>
          <p:cNvPr id="8" name="頁尾版面配置區 7">
            <a:extLst>
              <a:ext uri="{FF2B5EF4-FFF2-40B4-BE49-F238E27FC236}">
                <a16:creationId xmlns:a16="http://schemas.microsoft.com/office/drawing/2014/main" id="{61929A0C-25AB-A107-E7C4-542927535A9B}"/>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5CFE28BE-EA2D-AB5B-5829-800029B1E5BD}"/>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3288472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6578C7-8FF2-8792-4818-3A7EF3405A6D}"/>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D3B92697-FDDE-44FA-B9A4-73659C3D1F52}"/>
              </a:ext>
            </a:extLst>
          </p:cNvPr>
          <p:cNvSpPr>
            <a:spLocks noGrp="1"/>
          </p:cNvSpPr>
          <p:nvPr>
            <p:ph type="dt" sz="half" idx="10"/>
          </p:nvPr>
        </p:nvSpPr>
        <p:spPr/>
        <p:txBody>
          <a:bodyPr/>
          <a:lstStyle/>
          <a:p>
            <a:fld id="{8704A404-AC40-4C8B-98CC-477E95492869}" type="datetime1">
              <a:rPr lang="zh-TW" altLang="en-US" smtClean="0"/>
              <a:t>2023/12/14</a:t>
            </a:fld>
            <a:endParaRPr lang="zh-TW" altLang="en-US"/>
          </a:p>
        </p:txBody>
      </p:sp>
      <p:sp>
        <p:nvSpPr>
          <p:cNvPr id="4" name="頁尾版面配置區 3">
            <a:extLst>
              <a:ext uri="{FF2B5EF4-FFF2-40B4-BE49-F238E27FC236}">
                <a16:creationId xmlns:a16="http://schemas.microsoft.com/office/drawing/2014/main" id="{27447F62-9D0E-5D1C-60C4-8DEC18E53B93}"/>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11E1DFDD-379C-12E1-E17B-4C6435EEC336}"/>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2499923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83563F30-C3CC-18CB-EDA4-773A035792EF}"/>
              </a:ext>
            </a:extLst>
          </p:cNvPr>
          <p:cNvSpPr>
            <a:spLocks noGrp="1"/>
          </p:cNvSpPr>
          <p:nvPr>
            <p:ph type="dt" sz="half" idx="10"/>
          </p:nvPr>
        </p:nvSpPr>
        <p:spPr/>
        <p:txBody>
          <a:bodyPr/>
          <a:lstStyle/>
          <a:p>
            <a:fld id="{9E06EEA9-4054-409C-A508-3A51FCAD2DBF}" type="datetime1">
              <a:rPr lang="zh-TW" altLang="en-US" smtClean="0"/>
              <a:t>2023/12/14</a:t>
            </a:fld>
            <a:endParaRPr lang="zh-TW" altLang="en-US"/>
          </a:p>
        </p:txBody>
      </p:sp>
      <p:sp>
        <p:nvSpPr>
          <p:cNvPr id="3" name="頁尾版面配置區 2">
            <a:extLst>
              <a:ext uri="{FF2B5EF4-FFF2-40B4-BE49-F238E27FC236}">
                <a16:creationId xmlns:a16="http://schemas.microsoft.com/office/drawing/2014/main" id="{5A5FEABE-5700-EF43-EA00-4998CE790308}"/>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361015BD-9443-D459-951A-DF1B6951B17C}"/>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2673511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18EEC4A-A07F-817F-1DAE-E298EB12CF36}"/>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91D6FECC-95C8-3459-4685-7DD4129E70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3A9E4BC4-A71E-2015-D986-B4F6582941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C464F5B1-8FBD-8BDC-B00F-DB369598E87F}"/>
              </a:ext>
            </a:extLst>
          </p:cNvPr>
          <p:cNvSpPr>
            <a:spLocks noGrp="1"/>
          </p:cNvSpPr>
          <p:nvPr>
            <p:ph type="dt" sz="half" idx="10"/>
          </p:nvPr>
        </p:nvSpPr>
        <p:spPr/>
        <p:txBody>
          <a:bodyPr/>
          <a:lstStyle/>
          <a:p>
            <a:fld id="{EE7231F5-2C46-4FE6-978D-DED677408EB9}" type="datetime1">
              <a:rPr lang="zh-TW" altLang="en-US" smtClean="0"/>
              <a:t>2023/12/14</a:t>
            </a:fld>
            <a:endParaRPr lang="zh-TW" altLang="en-US"/>
          </a:p>
        </p:txBody>
      </p:sp>
      <p:sp>
        <p:nvSpPr>
          <p:cNvPr id="6" name="頁尾版面配置區 5">
            <a:extLst>
              <a:ext uri="{FF2B5EF4-FFF2-40B4-BE49-F238E27FC236}">
                <a16:creationId xmlns:a16="http://schemas.microsoft.com/office/drawing/2014/main" id="{27612FFA-8324-F677-31A0-09A2A77723E3}"/>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F4D520D6-441D-CEF1-C3B9-A485E9EE99F3}"/>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675578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8DE192-5952-5EF4-D5DE-4731E7431AED}"/>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CB8EFDEC-F567-D250-8BEB-949C2B09EA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D5D205E6-ECDF-E091-8E81-55A3BD50FB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9760426C-5BE7-84F6-72C1-6A5337933291}"/>
              </a:ext>
            </a:extLst>
          </p:cNvPr>
          <p:cNvSpPr>
            <a:spLocks noGrp="1"/>
          </p:cNvSpPr>
          <p:nvPr>
            <p:ph type="dt" sz="half" idx="10"/>
          </p:nvPr>
        </p:nvSpPr>
        <p:spPr/>
        <p:txBody>
          <a:bodyPr/>
          <a:lstStyle/>
          <a:p>
            <a:fld id="{2C16C79E-3FD9-464A-BCD0-8FB581F2A13F}" type="datetime1">
              <a:rPr lang="zh-TW" altLang="en-US" smtClean="0"/>
              <a:t>2023/12/14</a:t>
            </a:fld>
            <a:endParaRPr lang="zh-TW" altLang="en-US"/>
          </a:p>
        </p:txBody>
      </p:sp>
      <p:sp>
        <p:nvSpPr>
          <p:cNvPr id="6" name="頁尾版面配置區 5">
            <a:extLst>
              <a:ext uri="{FF2B5EF4-FFF2-40B4-BE49-F238E27FC236}">
                <a16:creationId xmlns:a16="http://schemas.microsoft.com/office/drawing/2014/main" id="{35692336-5FDD-6BFF-69CF-7E56C632D8D9}"/>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ABF4BB8D-9E6B-792D-9F9E-5F88C37B1472}"/>
              </a:ext>
            </a:extLst>
          </p:cNvPr>
          <p:cNvSpPr>
            <a:spLocks noGrp="1"/>
          </p:cNvSpPr>
          <p:nvPr>
            <p:ph type="sldNum" sz="quarter" idx="12"/>
          </p:nvPr>
        </p:nvSpPr>
        <p:spPr/>
        <p:txBody>
          <a:body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90583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314B9743-714F-7466-F3FE-D2D78B1216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F26F7C9C-91CD-211F-07BE-0D16D71B25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7A1A563-E3D2-EC6D-52F2-78D9FE9558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BE2831-9EF5-405C-894A-7F2ABE9410E0}" type="datetime1">
              <a:rPr lang="zh-TW" altLang="en-US" smtClean="0"/>
              <a:t>2023/12/14</a:t>
            </a:fld>
            <a:endParaRPr lang="zh-TW" altLang="en-US"/>
          </a:p>
        </p:txBody>
      </p:sp>
      <p:sp>
        <p:nvSpPr>
          <p:cNvPr id="5" name="頁尾版面配置區 4">
            <a:extLst>
              <a:ext uri="{FF2B5EF4-FFF2-40B4-BE49-F238E27FC236}">
                <a16:creationId xmlns:a16="http://schemas.microsoft.com/office/drawing/2014/main" id="{1FD68012-1BE0-A9F8-D742-28007091F6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263D275D-53EB-DC46-B07E-530DA60AC8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E7FEA6-94FA-414F-B673-DA79800F41AA}" type="slidenum">
              <a:rPr lang="zh-TW" altLang="en-US" smtClean="0"/>
              <a:t>‹#›</a:t>
            </a:fld>
            <a:endParaRPr lang="zh-TW" altLang="en-US"/>
          </a:p>
        </p:txBody>
      </p:sp>
    </p:spTree>
    <p:extLst>
      <p:ext uri="{BB962C8B-B14F-4D97-AF65-F5344CB8AC3E}">
        <p14:creationId xmlns:p14="http://schemas.microsoft.com/office/powerpoint/2010/main" val="15179986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55CD2E5-3BEC-E06F-DFF8-802FE8F5CFFE}"/>
              </a:ext>
            </a:extLst>
          </p:cNvPr>
          <p:cNvSpPr>
            <a:spLocks noGrp="1"/>
          </p:cNvSpPr>
          <p:nvPr>
            <p:ph type="ctrTitle"/>
          </p:nvPr>
        </p:nvSpPr>
        <p:spPr>
          <a:xfrm>
            <a:off x="1300825" y="1628800"/>
            <a:ext cx="9581154" cy="2387600"/>
          </a:xfrm>
        </p:spPr>
        <p:txBody>
          <a:bodyPr>
            <a:noAutofit/>
          </a:bodyPr>
          <a:lstStyle/>
          <a:p>
            <a:r>
              <a:rPr lang="en-US" altLang="zh-TW" sz="5400" dirty="0"/>
              <a:t>Final Paper Presentation:</a:t>
            </a:r>
            <a:br>
              <a:rPr lang="en-US" altLang="zh-TW" sz="4800" dirty="0"/>
            </a:br>
            <a:r>
              <a:rPr lang="en-US" altLang="zh-TW" sz="4800" dirty="0" err="1"/>
              <a:t>MIDeepSeg</a:t>
            </a:r>
            <a:r>
              <a:rPr lang="en-US" altLang="zh-TW" sz="4800" dirty="0"/>
              <a:t>: Minimally Interactive Segmentation of Unseen Objects from Medical Images Using Deep Learning</a:t>
            </a:r>
            <a:endParaRPr lang="zh-TW" altLang="en-US" sz="4800" dirty="0"/>
          </a:p>
        </p:txBody>
      </p:sp>
      <p:sp>
        <p:nvSpPr>
          <p:cNvPr id="3" name="副標題 2">
            <a:extLst>
              <a:ext uri="{FF2B5EF4-FFF2-40B4-BE49-F238E27FC236}">
                <a16:creationId xmlns:a16="http://schemas.microsoft.com/office/drawing/2014/main" id="{AB63C250-3CB5-0DE5-4133-DE761A91C9B5}"/>
              </a:ext>
            </a:extLst>
          </p:cNvPr>
          <p:cNvSpPr>
            <a:spLocks noGrp="1"/>
          </p:cNvSpPr>
          <p:nvPr>
            <p:ph type="subTitle" idx="1"/>
          </p:nvPr>
        </p:nvSpPr>
        <p:spPr>
          <a:xfrm>
            <a:off x="1519402" y="4905164"/>
            <a:ext cx="9144000" cy="1655762"/>
          </a:xfrm>
        </p:spPr>
        <p:txBody>
          <a:bodyPr/>
          <a:lstStyle/>
          <a:p>
            <a:r>
              <a:rPr lang="en-US" altLang="zh-TW" dirty="0"/>
              <a:t>112033645</a:t>
            </a:r>
            <a:r>
              <a:rPr lang="zh-TW" altLang="en-US" dirty="0"/>
              <a:t> 謝瑋哲</a:t>
            </a:r>
          </a:p>
        </p:txBody>
      </p:sp>
      <p:sp>
        <p:nvSpPr>
          <p:cNvPr id="4" name="投影片編號版面配置區 3">
            <a:extLst>
              <a:ext uri="{FF2B5EF4-FFF2-40B4-BE49-F238E27FC236}">
                <a16:creationId xmlns:a16="http://schemas.microsoft.com/office/drawing/2014/main" id="{1A5F106E-2849-BCBD-DF48-097B6BE46989}"/>
              </a:ext>
            </a:extLst>
          </p:cNvPr>
          <p:cNvSpPr>
            <a:spLocks noGrp="1"/>
          </p:cNvSpPr>
          <p:nvPr>
            <p:ph type="sldNum" sz="quarter" idx="12"/>
          </p:nvPr>
        </p:nvSpPr>
        <p:spPr/>
        <p:txBody>
          <a:bodyPr/>
          <a:lstStyle/>
          <a:p>
            <a:fld id="{00E7FEA6-94FA-414F-B673-DA79800F41AA}" type="slidenum">
              <a:rPr lang="zh-TW" altLang="en-US" smtClean="0"/>
              <a:t>1</a:t>
            </a:fld>
            <a:endParaRPr lang="zh-TW" altLang="en-US"/>
          </a:p>
        </p:txBody>
      </p:sp>
    </p:spTree>
    <p:extLst>
      <p:ext uri="{BB962C8B-B14F-4D97-AF65-F5344CB8AC3E}">
        <p14:creationId xmlns:p14="http://schemas.microsoft.com/office/powerpoint/2010/main" val="240940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2BF1709-95D6-BCEA-FE1D-2D7EFFCF9B3D}"/>
              </a:ext>
            </a:extLst>
          </p:cNvPr>
          <p:cNvSpPr>
            <a:spLocks noGrp="1"/>
          </p:cNvSpPr>
          <p:nvPr>
            <p:ph type="title"/>
          </p:nvPr>
        </p:nvSpPr>
        <p:spPr/>
        <p:txBody>
          <a:bodyPr/>
          <a:lstStyle/>
          <a:p>
            <a:r>
              <a:rPr lang="zh-TW" altLang="en-US" dirty="0"/>
              <a:t>方法</a:t>
            </a:r>
          </a:p>
        </p:txBody>
      </p:sp>
      <p:pic>
        <p:nvPicPr>
          <p:cNvPr id="5" name="pancreas">
            <a:hlinkClick r:id="" action="ppaction://media"/>
            <a:extLst>
              <a:ext uri="{FF2B5EF4-FFF2-40B4-BE49-F238E27FC236}">
                <a16:creationId xmlns:a16="http://schemas.microsoft.com/office/drawing/2014/main" id="{D47B9284-3468-B097-989E-8918138F2DB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337189" y="785279"/>
            <a:ext cx="6016611" cy="5287442"/>
          </a:xfrm>
        </p:spPr>
      </p:pic>
      <p:sp>
        <p:nvSpPr>
          <p:cNvPr id="4" name="投影片編號版面配置區 3">
            <a:extLst>
              <a:ext uri="{FF2B5EF4-FFF2-40B4-BE49-F238E27FC236}">
                <a16:creationId xmlns:a16="http://schemas.microsoft.com/office/drawing/2014/main" id="{75BEF0F7-4EEA-589A-D1CF-E7FCCEC0D001}"/>
              </a:ext>
            </a:extLst>
          </p:cNvPr>
          <p:cNvSpPr>
            <a:spLocks noGrp="1"/>
          </p:cNvSpPr>
          <p:nvPr>
            <p:ph type="sldNum" sz="quarter" idx="12"/>
          </p:nvPr>
        </p:nvSpPr>
        <p:spPr/>
        <p:txBody>
          <a:bodyPr/>
          <a:lstStyle/>
          <a:p>
            <a:fld id="{00E7FEA6-94FA-414F-B673-DA79800F41AA}" type="slidenum">
              <a:rPr lang="zh-TW" altLang="en-US" smtClean="0"/>
              <a:t>10</a:t>
            </a:fld>
            <a:endParaRPr lang="zh-TW" altLang="en-US"/>
          </a:p>
        </p:txBody>
      </p:sp>
      <p:sp>
        <p:nvSpPr>
          <p:cNvPr id="6" name="內容版面配置區 2">
            <a:extLst>
              <a:ext uri="{FF2B5EF4-FFF2-40B4-BE49-F238E27FC236}">
                <a16:creationId xmlns:a16="http://schemas.microsoft.com/office/drawing/2014/main" id="{31B4A9AE-BEAA-8E8B-6B97-F4203DBE6CCC}"/>
              </a:ext>
            </a:extLst>
          </p:cNvPr>
          <p:cNvSpPr txBox="1">
            <a:spLocks/>
          </p:cNvSpPr>
          <p:nvPr/>
        </p:nvSpPr>
        <p:spPr>
          <a:xfrm>
            <a:off x="559154" y="1652856"/>
            <a:ext cx="4778035" cy="44862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dirty="0"/>
              <a:t>自動模擬了每個物件的所有內部邊緣點，這是基於</a:t>
            </a:r>
            <a:r>
              <a:rPr lang="en-US" altLang="zh-TW" dirty="0"/>
              <a:t>ground truth mask and edge detector (Harris et al., 1988).</a:t>
            </a:r>
          </a:p>
          <a:p>
            <a:r>
              <a:rPr lang="zh-TW" altLang="en-US" dirty="0"/>
              <a:t>兩步驟模擬互動</a:t>
            </a:r>
            <a:endParaRPr lang="en-US" altLang="zh-TW" dirty="0"/>
          </a:p>
          <a:p>
            <a:pPr marL="914400" lvl="1" indent="-457200">
              <a:buFont typeface="+mj-lt"/>
              <a:buAutoNum type="arabicPeriod"/>
            </a:pPr>
            <a:r>
              <a:rPr lang="zh-TW" altLang="en-US" dirty="0"/>
              <a:t>選擇靠近目標的附近的少量點，再從目標的剩餘邊界點中隨機採樣</a:t>
            </a:r>
            <a:r>
              <a:rPr lang="en-US" altLang="zh-TW" dirty="0"/>
              <a:t>n</a:t>
            </a:r>
            <a:r>
              <a:rPr lang="zh-TW" altLang="en-US" dirty="0"/>
              <a:t>個點</a:t>
            </a:r>
            <a:endParaRPr lang="en-US" altLang="zh-TW" dirty="0"/>
          </a:p>
          <a:p>
            <a:pPr marL="914400" lvl="1" indent="-457200">
              <a:buFont typeface="+mj-lt"/>
              <a:buAutoNum type="arabicPeriod"/>
            </a:pPr>
            <a:r>
              <a:rPr lang="zh-TW" altLang="en-US" dirty="0"/>
              <a:t>將在步驟</a:t>
            </a:r>
            <a:r>
              <a:rPr lang="en-US" altLang="zh-TW" dirty="0"/>
              <a:t>1</a:t>
            </a:r>
            <a:r>
              <a:rPr lang="zh-TW" altLang="en-US" dirty="0"/>
              <a:t>中的點向邊界內側移動幾個像素，以獲得內部邊緣點</a:t>
            </a:r>
            <a:endParaRPr lang="en-US" altLang="zh-TW" dirty="0"/>
          </a:p>
          <a:p>
            <a:pPr lvl="1"/>
            <a:endParaRPr lang="en-US" altLang="zh-TW" dirty="0"/>
          </a:p>
          <a:p>
            <a:pPr marL="0" indent="0">
              <a:buFont typeface="Arial" panose="020B0604020202020204" pitchFamily="34" charset="0"/>
              <a:buNone/>
            </a:pPr>
            <a:endParaRPr lang="zh-TW" altLang="en-US" dirty="0"/>
          </a:p>
        </p:txBody>
      </p:sp>
    </p:spTree>
    <p:extLst>
      <p:ext uri="{BB962C8B-B14F-4D97-AF65-F5344CB8AC3E}">
        <p14:creationId xmlns:p14="http://schemas.microsoft.com/office/powerpoint/2010/main" val="3599724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514B6F2-8B6A-B02B-CB1C-6ECB6FF9A39D}"/>
              </a:ext>
            </a:extLst>
          </p:cNvPr>
          <p:cNvSpPr>
            <a:spLocks noGrp="1"/>
          </p:cNvSpPr>
          <p:nvPr>
            <p:ph type="title"/>
          </p:nvPr>
        </p:nvSpPr>
        <p:spPr/>
        <p:txBody>
          <a:bodyPr>
            <a:normAutofit/>
          </a:bodyPr>
          <a:lstStyle/>
          <a:p>
            <a:r>
              <a:rPr lang="en-US" altLang="zh-TW" dirty="0"/>
              <a:t>Exponentialized Geodesic Distance transform</a:t>
            </a:r>
            <a:endParaRPr lang="zh-TW" altLang="en-US" dirty="0"/>
          </a:p>
        </p:txBody>
      </p:sp>
      <p:sp>
        <p:nvSpPr>
          <p:cNvPr id="3" name="內容版面配置區 2">
            <a:extLst>
              <a:ext uri="{FF2B5EF4-FFF2-40B4-BE49-F238E27FC236}">
                <a16:creationId xmlns:a16="http://schemas.microsoft.com/office/drawing/2014/main" id="{D8F4823C-B4FE-88AC-3AC9-82C4BDAFC5C4}"/>
              </a:ext>
            </a:extLst>
          </p:cNvPr>
          <p:cNvSpPr>
            <a:spLocks noGrp="1"/>
          </p:cNvSpPr>
          <p:nvPr>
            <p:ph idx="1"/>
          </p:nvPr>
        </p:nvSpPr>
        <p:spPr>
          <a:xfrm>
            <a:off x="838200" y="1825625"/>
            <a:ext cx="10515600" cy="1053763"/>
          </a:xfrm>
        </p:spPr>
        <p:txBody>
          <a:bodyPr/>
          <a:lstStyle/>
          <a:p>
            <a:r>
              <a:rPr lang="zh-TW" altLang="en-US" dirty="0"/>
              <a:t>理想的編碼效率</a:t>
            </a:r>
            <a:r>
              <a:rPr lang="en-US" altLang="zh-TW" dirty="0"/>
              <a:t>:</a:t>
            </a:r>
            <a:r>
              <a:rPr lang="zh-TW" altLang="en-US" dirty="0"/>
              <a:t> 考慮影像上下文，且無需手動設計參數</a:t>
            </a:r>
            <a:endParaRPr lang="en-US" altLang="zh-TW" dirty="0"/>
          </a:p>
          <a:p>
            <a:pPr lvl="1"/>
            <a:r>
              <a:rPr lang="en-US" altLang="zh-TW" dirty="0">
                <a:sym typeface="Wingdings" panose="05000000000000000000" pitchFamily="2" charset="2"/>
              </a:rPr>
              <a:t></a:t>
            </a:r>
            <a:r>
              <a:rPr lang="zh-TW" altLang="en-US" dirty="0">
                <a:sym typeface="Wingdings" panose="05000000000000000000" pitchFamily="2" charset="2"/>
              </a:rPr>
              <a:t> </a:t>
            </a:r>
            <a:r>
              <a:rPr lang="en-US" altLang="zh-TW" dirty="0">
                <a:sym typeface="Wingdings" panose="05000000000000000000" pitchFamily="2" charset="2"/>
              </a:rPr>
              <a:t>Exponentialized Geodesic Distance transform</a:t>
            </a:r>
          </a:p>
          <a:p>
            <a:pPr lvl="1"/>
            <a:endParaRPr lang="zh-TW" altLang="en-US" dirty="0"/>
          </a:p>
        </p:txBody>
      </p:sp>
      <p:sp>
        <p:nvSpPr>
          <p:cNvPr id="4" name="投影片編號版面配置區 3">
            <a:extLst>
              <a:ext uri="{FF2B5EF4-FFF2-40B4-BE49-F238E27FC236}">
                <a16:creationId xmlns:a16="http://schemas.microsoft.com/office/drawing/2014/main" id="{260A6659-4B3E-5A1B-30AF-669EE3256072}"/>
              </a:ext>
            </a:extLst>
          </p:cNvPr>
          <p:cNvSpPr>
            <a:spLocks noGrp="1"/>
          </p:cNvSpPr>
          <p:nvPr>
            <p:ph type="sldNum" sz="quarter" idx="12"/>
          </p:nvPr>
        </p:nvSpPr>
        <p:spPr/>
        <p:txBody>
          <a:bodyPr/>
          <a:lstStyle/>
          <a:p>
            <a:fld id="{00E7FEA6-94FA-414F-B673-DA79800F41AA}" type="slidenum">
              <a:rPr lang="zh-TW" altLang="en-US" smtClean="0"/>
              <a:t>11</a:t>
            </a:fld>
            <a:endParaRPr lang="zh-TW" altLang="en-US"/>
          </a:p>
        </p:txBody>
      </p:sp>
      <p:pic>
        <p:nvPicPr>
          <p:cNvPr id="6" name="圖片 5">
            <a:extLst>
              <a:ext uri="{FF2B5EF4-FFF2-40B4-BE49-F238E27FC236}">
                <a16:creationId xmlns:a16="http://schemas.microsoft.com/office/drawing/2014/main" id="{CEA0D668-C738-C41E-4F5A-9C917CEC9F6B}"/>
              </a:ext>
            </a:extLst>
          </p:cNvPr>
          <p:cNvPicPr>
            <a:picLocks noChangeAspect="1"/>
          </p:cNvPicPr>
          <p:nvPr/>
        </p:nvPicPr>
        <p:blipFill>
          <a:blip r:embed="rId3"/>
          <a:stretch>
            <a:fillRect/>
          </a:stretch>
        </p:blipFill>
        <p:spPr>
          <a:xfrm>
            <a:off x="838200" y="2879388"/>
            <a:ext cx="7632849" cy="2055958"/>
          </a:xfrm>
          <a:prstGeom prst="rect">
            <a:avLst/>
          </a:prstGeom>
        </p:spPr>
      </p:pic>
      <mc:AlternateContent xmlns:mc="http://schemas.openxmlformats.org/markup-compatibility/2006" xmlns:a14="http://schemas.microsoft.com/office/drawing/2010/main">
        <mc:Choice Requires="a14">
          <p:sp>
            <p:nvSpPr>
              <p:cNvPr id="7" name="內容版面配置區 2">
                <a:extLst>
                  <a:ext uri="{FF2B5EF4-FFF2-40B4-BE49-F238E27FC236}">
                    <a16:creationId xmlns:a16="http://schemas.microsoft.com/office/drawing/2014/main" id="{E07A4426-03BA-D442-70C9-6FCFF1ADD8FF}"/>
                  </a:ext>
                </a:extLst>
              </p:cNvPr>
              <p:cNvSpPr txBox="1">
                <a:spLocks/>
              </p:cNvSpPr>
              <p:nvPr/>
            </p:nvSpPr>
            <p:spPr>
              <a:xfrm>
                <a:off x="443372" y="5189264"/>
                <a:ext cx="10515600" cy="15322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zh-TW" altLang="en-US" sz="1800" dirty="0">
                    <a:ea typeface="標楷體" panose="03000509000000000000" pitchFamily="65" charset="-120"/>
                    <a:cs typeface="Times New Roman" panose="02020603050405020304" pitchFamily="18" charset="0"/>
                  </a:rPr>
                  <a:t>其中</a:t>
                </a:r>
                <a14:m>
                  <m:oMath xmlns:m="http://schemas.openxmlformats.org/officeDocument/2006/math">
                    <m:sSub>
                      <m:sSubPr>
                        <m:ctrlP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b="0" i="1" dirty="0" smtClean="0">
                            <a:latin typeface="Cambria Math" panose="02040503050406030204" pitchFamily="18" charset="0"/>
                            <a:ea typeface="標楷體" panose="03000509000000000000" pitchFamily="65" charset="-120"/>
                            <a:cs typeface="Times New Roman" panose="02020603050405020304" pitchFamily="18" charset="0"/>
                          </a:rPr>
                          <m:t>𝑠</m:t>
                        </m:r>
                      </m:sub>
                    </m:sSub>
                    <m: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t> </m:t>
                    </m:r>
                  </m:oMath>
                </a14:m>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內部邊緣點的像素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體素集合， 對於輸入影像</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I</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中的一個像素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err="1">
                    <a:latin typeface="Times New Roman" panose="02020603050405020304" pitchFamily="18" charset="0"/>
                    <a:ea typeface="標楷體" panose="03000509000000000000" pitchFamily="65" charset="-120"/>
                    <a:cs typeface="Times New Roman" panose="02020603050405020304" pitchFamily="18" charset="0"/>
                  </a:rPr>
                  <a:t>i</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，從</a:t>
                </a:r>
                <a:r>
                  <a:rPr lang="en-US" altLang="zh-TW" sz="1800" dirty="0" err="1">
                    <a:latin typeface="Times New Roman" panose="02020603050405020304" pitchFamily="18" charset="0"/>
                    <a:ea typeface="標楷體" panose="03000509000000000000" pitchFamily="65" charset="-120"/>
                    <a:cs typeface="Times New Roman" panose="02020603050405020304" pitchFamily="18" charset="0"/>
                  </a:rPr>
                  <a:t>i</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到</a:t>
                </a:r>
                <a14:m>
                  <m:oMath xmlns:m="http://schemas.openxmlformats.org/officeDocument/2006/math">
                    <m:sSub>
                      <m:sSubPr>
                        <m:ctrlP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sz="1800" i="1" dirty="0" smtClean="0">
                            <a:effectLst/>
                            <a:latin typeface="Cambria Math" panose="02040503050406030204" pitchFamily="18" charset="0"/>
                            <a:ea typeface="標楷體" panose="03000509000000000000" pitchFamily="65" charset="-120"/>
                            <a:cs typeface="Times New Roman" panose="02020603050405020304" pitchFamily="18" charset="0"/>
                          </a:rPr>
                          <m:t>𝑆</m:t>
                        </m:r>
                      </m:e>
                      <m:sub>
                        <m:r>
                          <a:rPr lang="en-US" altLang="zh-TW" sz="1800" b="0" i="1" dirty="0" smtClean="0">
                            <a:latin typeface="Cambria Math" panose="02040503050406030204" pitchFamily="18" charset="0"/>
                            <a:ea typeface="標楷體" panose="03000509000000000000" pitchFamily="65" charset="-120"/>
                            <a:cs typeface="Times New Roman" panose="02020603050405020304" pitchFamily="18" charset="0"/>
                          </a:rPr>
                          <m:t>𝑠</m:t>
                        </m:r>
                      </m:sub>
                    </m:sSub>
                  </m:oMath>
                </a14:m>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的無符號</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EGD</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定義，其中</a:t>
                </a:r>
                <a14:m>
                  <m:oMath xmlns:m="http://schemas.openxmlformats.org/officeDocument/2006/math">
                    <m:sSub>
                      <m:sSubPr>
                        <m:ctrlP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𝐷</m:t>
                        </m:r>
                      </m:e>
                      <m:sub>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𝑔𝑒𝑜</m:t>
                        </m:r>
                      </m:sub>
                    </m:sSub>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𝑖</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𝑗</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𝐼</m:t>
                    </m:r>
                    <m:r>
                      <a:rPr lang="en-US" altLang="zh-TW" sz="1800" b="0" i="1" smtClean="0">
                        <a:latin typeface="Cambria Math" panose="02040503050406030204" pitchFamily="18" charset="0"/>
                        <a:ea typeface="標楷體" panose="03000509000000000000" pitchFamily="65" charset="-120"/>
                        <a:cs typeface="Times New Roman" panose="02020603050405020304" pitchFamily="18" charset="0"/>
                      </a:rPr>
                      <m:t>)</m:t>
                    </m:r>
                  </m:oMath>
                </a14:m>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是從像素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err="1">
                    <a:latin typeface="Times New Roman" panose="02020603050405020304" pitchFamily="18" charset="0"/>
                    <a:ea typeface="標楷體" panose="03000509000000000000" pitchFamily="65" charset="-120"/>
                    <a:cs typeface="Times New Roman" panose="02020603050405020304" pitchFamily="18" charset="0"/>
                  </a:rPr>
                  <a:t>i</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到像素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a:latin typeface="Times New Roman" panose="02020603050405020304" pitchFamily="18" charset="0"/>
                    <a:ea typeface="標楷體" panose="03000509000000000000" pitchFamily="65" charset="-120"/>
                    <a:cs typeface="Times New Roman" panose="02020603050405020304" pitchFamily="18" charset="0"/>
                  </a:rPr>
                  <a:t>j</a:t>
                </a:r>
                <a:r>
                  <a:rPr lang="zh-TW" altLang="en-US" sz="1800" dirty="0">
                    <a:latin typeface="Times New Roman" panose="02020603050405020304" pitchFamily="18" charset="0"/>
                    <a:ea typeface="標楷體" panose="03000509000000000000" pitchFamily="65" charset="-120"/>
                    <a:cs typeface="Times New Roman" panose="02020603050405020304" pitchFamily="18" charset="0"/>
                  </a:rPr>
                  <a:t>的測地距離</a:t>
                </a:r>
                <a:endParaRPr lang="en-US" altLang="zh-TW" sz="1800" dirty="0">
                  <a:latin typeface="Times New Roman" panose="02020603050405020304" pitchFamily="18" charset="0"/>
                  <a:ea typeface="標楷體" panose="03000509000000000000" pitchFamily="65" charset="-120"/>
                  <a:cs typeface="Times New Roman" panose="02020603050405020304" pitchFamily="18" charset="0"/>
                </a:endParaRPr>
              </a:p>
              <a:p>
                <a:pPr marL="457200" lvl="1" indent="0">
                  <a:buNone/>
                </a:pPr>
                <a14:m>
                  <m:oMath xmlns:m="http://schemas.openxmlformats.org/officeDocument/2006/math">
                    <m:sSub>
                      <m:sSubPr>
                        <m:ctrlP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ctrlPr>
                      </m:sSubPr>
                      <m:e>
                        <m: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t>𝑃</m:t>
                        </m:r>
                      </m:e>
                      <m:sub>
                        <m: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t>𝑖</m:t>
                        </m:r>
                        <m: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t>,</m:t>
                        </m:r>
                        <m:r>
                          <a:rPr lang="en-US" altLang="zh-TW" sz="1800" b="0" i="1" smtClean="0">
                            <a:effectLst/>
                            <a:latin typeface="Cambria Math" panose="02040503050406030204" pitchFamily="18" charset="0"/>
                            <a:ea typeface="標楷體" panose="03000509000000000000" pitchFamily="65" charset="-120"/>
                            <a:cs typeface="Times New Roman" panose="02020603050405020304" pitchFamily="18" charset="0"/>
                          </a:rPr>
                          <m:t>𝑗</m:t>
                        </m:r>
                      </m:sub>
                    </m:sSub>
                  </m:oMath>
                </a14:m>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是像素</a:t>
                </a:r>
                <a:r>
                  <a:rPr lang="en-US" altLang="zh-TW" sz="1800" dirty="0">
                    <a:effectLst/>
                    <a:latin typeface="Times New Roman" panose="02020603050405020304" pitchFamily="18" charset="0"/>
                    <a:ea typeface="標楷體" panose="03000509000000000000" pitchFamily="65" charset="-120"/>
                  </a:rPr>
                  <a: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體素</a:t>
                </a:r>
                <a:r>
                  <a:rPr lang="en-US" altLang="zh-TW" sz="1800" dirty="0" err="1">
                    <a:effectLst/>
                    <a:latin typeface="Times New Roman" panose="02020603050405020304" pitchFamily="18" charset="0"/>
                    <a:ea typeface="標楷體" panose="03000509000000000000" pitchFamily="65" charset="-120"/>
                  </a:rPr>
                  <a:t>i</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和</a:t>
                </a:r>
                <a:r>
                  <a:rPr lang="en-US" altLang="zh-TW" sz="1800" dirty="0">
                    <a:effectLst/>
                    <a:latin typeface="Times New Roman" panose="02020603050405020304" pitchFamily="18" charset="0"/>
                    <a:ea typeface="標楷體" panose="03000509000000000000" pitchFamily="65" charset="-120"/>
                  </a:rPr>
                  <a:t>j</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之間所有路徑的集合，</a:t>
                </a:r>
                <a:r>
                  <a:rPr lang="en-US" altLang="zh-TW" sz="1800" dirty="0">
                    <a:effectLst/>
                    <a:latin typeface="Times New Roman" panose="02020603050405020304" pitchFamily="18" charset="0"/>
                    <a:ea typeface="標楷體" panose="03000509000000000000" pitchFamily="65" charset="-120"/>
                  </a:rPr>
                  <a:t>p</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是一條可行路徑</a:t>
                </a:r>
                <a:endParaRPr lang="zh-TW" altLang="en-US" dirty="0"/>
              </a:p>
            </p:txBody>
          </p:sp>
        </mc:Choice>
        <mc:Fallback xmlns="">
          <p:sp>
            <p:nvSpPr>
              <p:cNvPr id="7" name="內容版面配置區 2">
                <a:extLst>
                  <a:ext uri="{FF2B5EF4-FFF2-40B4-BE49-F238E27FC236}">
                    <a16:creationId xmlns:a16="http://schemas.microsoft.com/office/drawing/2014/main" id="{E07A4426-03BA-D442-70C9-6FCFF1ADD8FF}"/>
                  </a:ext>
                </a:extLst>
              </p:cNvPr>
              <p:cNvSpPr txBox="1">
                <a:spLocks noRot="1" noChangeAspect="1" noMove="1" noResize="1" noEditPoints="1" noAdjustHandles="1" noChangeArrowheads="1" noChangeShapeType="1" noTextEdit="1"/>
              </p:cNvSpPr>
              <p:nvPr/>
            </p:nvSpPr>
            <p:spPr>
              <a:xfrm>
                <a:off x="443372" y="5189264"/>
                <a:ext cx="10515600" cy="1532211"/>
              </a:xfrm>
              <a:prstGeom prst="rect">
                <a:avLst/>
              </a:prstGeom>
              <a:blipFill>
                <a:blip r:embed="rId4"/>
                <a:stretch>
                  <a:fillRect t="-3571"/>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3991563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0F2C840-B2D4-87CD-1347-E44F67FE4353}"/>
              </a:ext>
            </a:extLst>
          </p:cNvPr>
          <p:cNvSpPr>
            <a:spLocks noGrp="1"/>
          </p:cNvSpPr>
          <p:nvPr>
            <p:ph type="title"/>
          </p:nvPr>
        </p:nvSpPr>
        <p:spPr/>
        <p:txBody>
          <a:bodyPr/>
          <a:lstStyle/>
          <a:p>
            <a:r>
              <a:rPr lang="zh-TW" altLang="en-US" dirty="0"/>
              <a:t>不同編碼方法的範例</a:t>
            </a:r>
          </a:p>
        </p:txBody>
      </p:sp>
      <p:pic>
        <p:nvPicPr>
          <p:cNvPr id="6" name="內容版面配置區 5">
            <a:extLst>
              <a:ext uri="{FF2B5EF4-FFF2-40B4-BE49-F238E27FC236}">
                <a16:creationId xmlns:a16="http://schemas.microsoft.com/office/drawing/2014/main" id="{956FD279-EED2-B910-1A44-7FFFA3B30C98}"/>
              </a:ext>
            </a:extLst>
          </p:cNvPr>
          <p:cNvPicPr>
            <a:picLocks noGrp="1" noChangeAspect="1"/>
          </p:cNvPicPr>
          <p:nvPr>
            <p:ph idx="1"/>
          </p:nvPr>
        </p:nvPicPr>
        <p:blipFill>
          <a:blip r:embed="rId3"/>
          <a:stretch>
            <a:fillRect/>
          </a:stretch>
        </p:blipFill>
        <p:spPr>
          <a:xfrm>
            <a:off x="731404" y="1808820"/>
            <a:ext cx="10515600" cy="3800191"/>
          </a:xfrm>
        </p:spPr>
      </p:pic>
      <p:sp>
        <p:nvSpPr>
          <p:cNvPr id="4" name="投影片編號版面配置區 3">
            <a:extLst>
              <a:ext uri="{FF2B5EF4-FFF2-40B4-BE49-F238E27FC236}">
                <a16:creationId xmlns:a16="http://schemas.microsoft.com/office/drawing/2014/main" id="{4D2FE93D-36EA-DEEC-E261-83722D34DC08}"/>
              </a:ext>
            </a:extLst>
          </p:cNvPr>
          <p:cNvSpPr>
            <a:spLocks noGrp="1"/>
          </p:cNvSpPr>
          <p:nvPr>
            <p:ph type="sldNum" sz="quarter" idx="12"/>
          </p:nvPr>
        </p:nvSpPr>
        <p:spPr/>
        <p:txBody>
          <a:bodyPr/>
          <a:lstStyle/>
          <a:p>
            <a:fld id="{00E7FEA6-94FA-414F-B673-DA79800F41AA}" type="slidenum">
              <a:rPr lang="zh-TW" altLang="en-US" smtClean="0"/>
              <a:t>12</a:t>
            </a:fld>
            <a:endParaRPr lang="zh-TW" altLang="en-US"/>
          </a:p>
        </p:txBody>
      </p:sp>
    </p:spTree>
    <p:extLst>
      <p:ext uri="{BB962C8B-B14F-4D97-AF65-F5344CB8AC3E}">
        <p14:creationId xmlns:p14="http://schemas.microsoft.com/office/powerpoint/2010/main" val="37921022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3D47CAF-F59E-B4CE-E61F-1B7BEA236CF7}"/>
              </a:ext>
            </a:extLst>
          </p:cNvPr>
          <p:cNvSpPr>
            <a:spLocks noGrp="1"/>
          </p:cNvSpPr>
          <p:nvPr>
            <p:ph type="title"/>
          </p:nvPr>
        </p:nvSpPr>
        <p:spPr/>
        <p:txBody>
          <a:bodyPr/>
          <a:lstStyle/>
          <a:p>
            <a:r>
              <a:rPr lang="zh-TW" altLang="en-US" dirty="0"/>
              <a:t>框架</a:t>
            </a:r>
          </a:p>
        </p:txBody>
      </p:sp>
      <p:sp>
        <p:nvSpPr>
          <p:cNvPr id="3" name="內容版面配置區 2">
            <a:extLst>
              <a:ext uri="{FF2B5EF4-FFF2-40B4-BE49-F238E27FC236}">
                <a16:creationId xmlns:a16="http://schemas.microsoft.com/office/drawing/2014/main" id="{6281BECA-EA98-8555-4402-549F197F8ED1}"/>
              </a:ext>
            </a:extLst>
          </p:cNvPr>
          <p:cNvSpPr>
            <a:spLocks noGrp="1"/>
          </p:cNvSpPr>
          <p:nvPr>
            <p:ph idx="1"/>
          </p:nvPr>
        </p:nvSpPr>
        <p:spPr/>
        <p:txBody>
          <a:bodyPr>
            <a:normAutofit/>
          </a:bodyPr>
          <a:lstStyle/>
          <a:p>
            <a:r>
              <a:rPr lang="da-DK" altLang="zh-TW" dirty="0"/>
              <a:t>2D-UNet (Ronnebergeret al., 2015) for 2D segmentation</a:t>
            </a:r>
          </a:p>
          <a:p>
            <a:r>
              <a:rPr lang="da-DK" altLang="zh-TW" dirty="0"/>
              <a:t>3D-UNet (C¸i¸cek et al., 2016) for 3D segmentation</a:t>
            </a:r>
          </a:p>
          <a:p>
            <a:r>
              <a:rPr lang="en-US" altLang="zh-TW" dirty="0"/>
              <a:t>Instance normalization</a:t>
            </a:r>
            <a:r>
              <a:rPr lang="da-DK" altLang="zh-TW" dirty="0"/>
              <a:t> instead </a:t>
            </a:r>
            <a:r>
              <a:rPr lang="en-US" altLang="zh-TW" dirty="0"/>
              <a:t>batch normalization</a:t>
            </a:r>
          </a:p>
          <a:p>
            <a:r>
              <a:rPr lang="en-US" altLang="zh-TW" dirty="0"/>
              <a:t>Reduce the feature channel numbers by four times</a:t>
            </a:r>
            <a:endParaRPr lang="da-DK" altLang="zh-TW" dirty="0"/>
          </a:p>
          <a:p>
            <a:r>
              <a:rPr lang="en-US" altLang="zh-TW" dirty="0"/>
              <a:t>In the training stage, ground truth label concatenated with the cropped input image as the input of the CNN</a:t>
            </a:r>
          </a:p>
          <a:p>
            <a:r>
              <a:rPr lang="en-US" altLang="zh-TW" dirty="0"/>
              <a:t>In the testing stage, asked to provide interior margin points for a given target. </a:t>
            </a:r>
          </a:p>
        </p:txBody>
      </p:sp>
      <p:sp>
        <p:nvSpPr>
          <p:cNvPr id="4" name="投影片編號版面配置區 3">
            <a:extLst>
              <a:ext uri="{FF2B5EF4-FFF2-40B4-BE49-F238E27FC236}">
                <a16:creationId xmlns:a16="http://schemas.microsoft.com/office/drawing/2014/main" id="{61564108-3EF9-7C88-D966-7D56E6C0BCB5}"/>
              </a:ext>
            </a:extLst>
          </p:cNvPr>
          <p:cNvSpPr>
            <a:spLocks noGrp="1"/>
          </p:cNvSpPr>
          <p:nvPr>
            <p:ph type="sldNum" sz="quarter" idx="12"/>
          </p:nvPr>
        </p:nvSpPr>
        <p:spPr/>
        <p:txBody>
          <a:bodyPr/>
          <a:lstStyle/>
          <a:p>
            <a:fld id="{00E7FEA6-94FA-414F-B673-DA79800F41AA}" type="slidenum">
              <a:rPr lang="zh-TW" altLang="en-US" smtClean="0"/>
              <a:t>13</a:t>
            </a:fld>
            <a:endParaRPr lang="zh-TW" altLang="en-US"/>
          </a:p>
        </p:txBody>
      </p:sp>
    </p:spTree>
    <p:extLst>
      <p:ext uri="{BB962C8B-B14F-4D97-AF65-F5344CB8AC3E}">
        <p14:creationId xmlns:p14="http://schemas.microsoft.com/office/powerpoint/2010/main" val="3453452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ED71DB-3063-F2CB-F201-7AD65D18E319}"/>
              </a:ext>
            </a:extLst>
          </p:cNvPr>
          <p:cNvSpPr>
            <a:spLocks noGrp="1"/>
          </p:cNvSpPr>
          <p:nvPr>
            <p:ph type="title"/>
          </p:nvPr>
        </p:nvSpPr>
        <p:spPr/>
        <p:txBody>
          <a:bodyPr/>
          <a:lstStyle/>
          <a:p>
            <a:r>
              <a:rPr lang="zh-TW" altLang="en-US" dirty="0"/>
              <a:t>實驗與結果</a:t>
            </a:r>
          </a:p>
        </p:txBody>
      </p:sp>
      <p:sp>
        <p:nvSpPr>
          <p:cNvPr id="3" name="文字版面配置區 2">
            <a:extLst>
              <a:ext uri="{FF2B5EF4-FFF2-40B4-BE49-F238E27FC236}">
                <a16:creationId xmlns:a16="http://schemas.microsoft.com/office/drawing/2014/main" id="{60F6AA8B-88EE-6FA7-ED4B-C114014D7464}"/>
              </a:ext>
            </a:extLst>
          </p:cNvPr>
          <p:cNvSpPr>
            <a:spLocks noGrp="1"/>
          </p:cNvSpPr>
          <p:nvPr>
            <p:ph type="body" idx="1"/>
          </p:nvPr>
        </p:nvSpPr>
        <p:spPr/>
        <p:txBody>
          <a:bodyPr/>
          <a:lstStyle/>
          <a:p>
            <a:endParaRPr lang="zh-TW" altLang="en-US" dirty="0"/>
          </a:p>
        </p:txBody>
      </p:sp>
      <p:sp>
        <p:nvSpPr>
          <p:cNvPr id="4" name="投影片編號版面配置區 3">
            <a:extLst>
              <a:ext uri="{FF2B5EF4-FFF2-40B4-BE49-F238E27FC236}">
                <a16:creationId xmlns:a16="http://schemas.microsoft.com/office/drawing/2014/main" id="{AEAF82C3-4CE5-87D3-AE4C-5EB897A4B53B}"/>
              </a:ext>
            </a:extLst>
          </p:cNvPr>
          <p:cNvSpPr>
            <a:spLocks noGrp="1"/>
          </p:cNvSpPr>
          <p:nvPr>
            <p:ph type="sldNum" sz="quarter" idx="12"/>
          </p:nvPr>
        </p:nvSpPr>
        <p:spPr/>
        <p:txBody>
          <a:bodyPr/>
          <a:lstStyle/>
          <a:p>
            <a:fld id="{00E7FEA6-94FA-414F-B673-DA79800F41AA}" type="slidenum">
              <a:rPr lang="zh-TW" altLang="en-US" smtClean="0"/>
              <a:t>14</a:t>
            </a:fld>
            <a:endParaRPr lang="zh-TW" altLang="en-US"/>
          </a:p>
        </p:txBody>
      </p:sp>
    </p:spTree>
    <p:extLst>
      <p:ext uri="{BB962C8B-B14F-4D97-AF65-F5344CB8AC3E}">
        <p14:creationId xmlns:p14="http://schemas.microsoft.com/office/powerpoint/2010/main" val="2754003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EF61CBE-CBCF-092D-25E9-597FC02997C3}"/>
              </a:ext>
            </a:extLst>
          </p:cNvPr>
          <p:cNvSpPr>
            <a:spLocks noGrp="1"/>
          </p:cNvSpPr>
          <p:nvPr>
            <p:ph type="title"/>
          </p:nvPr>
        </p:nvSpPr>
        <p:spPr/>
        <p:txBody>
          <a:bodyPr/>
          <a:lstStyle/>
          <a:p>
            <a:r>
              <a:rPr lang="zh-TW" altLang="en-US" dirty="0"/>
              <a:t>比較對象</a:t>
            </a:r>
          </a:p>
        </p:txBody>
      </p:sp>
      <p:sp>
        <p:nvSpPr>
          <p:cNvPr id="3" name="內容版面配置區 2">
            <a:extLst>
              <a:ext uri="{FF2B5EF4-FFF2-40B4-BE49-F238E27FC236}">
                <a16:creationId xmlns:a16="http://schemas.microsoft.com/office/drawing/2014/main" id="{EF7A6DCC-BBAE-ADD5-B383-6A9700ADF5F4}"/>
              </a:ext>
            </a:extLst>
          </p:cNvPr>
          <p:cNvSpPr>
            <a:spLocks noGrp="1"/>
          </p:cNvSpPr>
          <p:nvPr>
            <p:ph idx="1"/>
          </p:nvPr>
        </p:nvSpPr>
        <p:spPr/>
        <p:txBody>
          <a:bodyPr>
            <a:normAutofit fontScale="85000" lnSpcReduction="20000"/>
          </a:bodyPr>
          <a:lstStyle/>
          <a:p>
            <a:r>
              <a:rPr lang="en-US" altLang="zh-TW" dirty="0"/>
              <a:t>Encoding methods</a:t>
            </a:r>
          </a:p>
          <a:p>
            <a:pPr lvl="1"/>
            <a:r>
              <a:rPr lang="en-US" altLang="zh-TW" dirty="0"/>
              <a:t>Exponentialized Geodesic Distance transform (EGD)</a:t>
            </a:r>
          </a:p>
          <a:p>
            <a:pPr lvl="1"/>
            <a:r>
              <a:rPr lang="en-US" altLang="zh-TW" dirty="0"/>
              <a:t>Euclidean distance transform (</a:t>
            </a:r>
            <a:r>
              <a:rPr lang="en-US" altLang="zh-TW" dirty="0" err="1"/>
              <a:t>Eucl</a:t>
            </a:r>
            <a:r>
              <a:rPr lang="en-US" altLang="zh-TW" dirty="0"/>
              <a:t>)</a:t>
            </a:r>
          </a:p>
          <a:p>
            <a:pPr lvl="1"/>
            <a:r>
              <a:rPr lang="en-US" altLang="zh-TW" dirty="0"/>
              <a:t>Gaussian distance transform (Gauss)</a:t>
            </a:r>
          </a:p>
          <a:p>
            <a:pPr lvl="1"/>
            <a:r>
              <a:rPr lang="en-US" altLang="zh-TW" dirty="0"/>
              <a:t>Geodesic distance transform (Geos)</a:t>
            </a:r>
          </a:p>
          <a:p>
            <a:pPr lvl="1"/>
            <a:r>
              <a:rPr lang="en-US" altLang="zh-TW" dirty="0"/>
              <a:t>Bounding box without encoding of interactions</a:t>
            </a:r>
            <a:r>
              <a:rPr lang="zh-TW" altLang="en-US" dirty="0"/>
              <a:t> </a:t>
            </a:r>
            <a:r>
              <a:rPr lang="en-US" altLang="zh-TW" dirty="0"/>
              <a:t>(</a:t>
            </a:r>
            <a:r>
              <a:rPr lang="en-US" altLang="zh-TW" dirty="0" err="1"/>
              <a:t>Bbox</a:t>
            </a:r>
            <a:r>
              <a:rPr lang="en-US" altLang="zh-TW" dirty="0"/>
              <a:t>)</a:t>
            </a:r>
          </a:p>
          <a:p>
            <a:r>
              <a:rPr lang="en-US" altLang="zh-TW" dirty="0"/>
              <a:t>2D images:</a:t>
            </a:r>
          </a:p>
          <a:p>
            <a:pPr lvl="1"/>
            <a:r>
              <a:rPr lang="en-US" altLang="zh-TW" dirty="0" err="1"/>
              <a:t>MIDeepSeg</a:t>
            </a:r>
            <a:endParaRPr lang="en-US" altLang="zh-TW" dirty="0"/>
          </a:p>
          <a:p>
            <a:pPr lvl="1"/>
            <a:r>
              <a:rPr lang="en-US" altLang="zh-TW" dirty="0"/>
              <a:t>Graph Cuts</a:t>
            </a:r>
          </a:p>
          <a:p>
            <a:pPr lvl="1"/>
            <a:r>
              <a:rPr lang="en-US" altLang="zh-TW" dirty="0"/>
              <a:t>Random Walks</a:t>
            </a:r>
          </a:p>
          <a:p>
            <a:pPr lvl="1"/>
            <a:r>
              <a:rPr lang="en-US" altLang="zh-TW" dirty="0" err="1"/>
              <a:t>SlicSeg</a:t>
            </a:r>
            <a:endParaRPr lang="en-US" altLang="zh-TW" dirty="0"/>
          </a:p>
          <a:p>
            <a:pPr lvl="1"/>
            <a:r>
              <a:rPr lang="en-US" altLang="zh-TW" dirty="0"/>
              <a:t>DIOS</a:t>
            </a:r>
          </a:p>
          <a:p>
            <a:pPr lvl="1"/>
            <a:r>
              <a:rPr lang="en-US" altLang="zh-TW" dirty="0" err="1"/>
              <a:t>DeepGrabCut</a:t>
            </a:r>
            <a:endParaRPr lang="en-US" altLang="zh-TW" dirty="0"/>
          </a:p>
          <a:p>
            <a:pPr lvl="1"/>
            <a:r>
              <a:rPr lang="en-US" altLang="zh-TW" dirty="0"/>
              <a:t>DEXTR</a:t>
            </a:r>
          </a:p>
          <a:p>
            <a:endParaRPr lang="zh-TW" altLang="en-US" dirty="0"/>
          </a:p>
        </p:txBody>
      </p:sp>
      <p:sp>
        <p:nvSpPr>
          <p:cNvPr id="4" name="投影片編號版面配置區 3">
            <a:extLst>
              <a:ext uri="{FF2B5EF4-FFF2-40B4-BE49-F238E27FC236}">
                <a16:creationId xmlns:a16="http://schemas.microsoft.com/office/drawing/2014/main" id="{A87A451F-6300-12EA-5693-5295F732307E}"/>
              </a:ext>
            </a:extLst>
          </p:cNvPr>
          <p:cNvSpPr>
            <a:spLocks noGrp="1"/>
          </p:cNvSpPr>
          <p:nvPr>
            <p:ph type="sldNum" sz="quarter" idx="12"/>
          </p:nvPr>
        </p:nvSpPr>
        <p:spPr/>
        <p:txBody>
          <a:bodyPr/>
          <a:lstStyle/>
          <a:p>
            <a:fld id="{00E7FEA6-94FA-414F-B673-DA79800F41AA}" type="slidenum">
              <a:rPr lang="zh-TW" altLang="en-US" smtClean="0"/>
              <a:t>15</a:t>
            </a:fld>
            <a:endParaRPr lang="zh-TW" altLang="en-US" dirty="0"/>
          </a:p>
        </p:txBody>
      </p:sp>
      <p:sp>
        <p:nvSpPr>
          <p:cNvPr id="5" name="內容版面配置區 2">
            <a:extLst>
              <a:ext uri="{FF2B5EF4-FFF2-40B4-BE49-F238E27FC236}">
                <a16:creationId xmlns:a16="http://schemas.microsoft.com/office/drawing/2014/main" id="{BC2D3F5C-A736-4C76-7FB1-13AB4A90850C}"/>
              </a:ext>
            </a:extLst>
          </p:cNvPr>
          <p:cNvSpPr txBox="1">
            <a:spLocks/>
          </p:cNvSpPr>
          <p:nvPr/>
        </p:nvSpPr>
        <p:spPr>
          <a:xfrm>
            <a:off x="5051884" y="3717032"/>
            <a:ext cx="5868652" cy="2268252"/>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dirty="0"/>
              <a:t>3D images:</a:t>
            </a:r>
          </a:p>
          <a:p>
            <a:pPr lvl="1"/>
            <a:r>
              <a:rPr lang="en-US" altLang="zh-TW" dirty="0" err="1"/>
              <a:t>MIDeepSeg</a:t>
            </a:r>
            <a:endParaRPr lang="en-US" altLang="zh-TW" dirty="0"/>
          </a:p>
          <a:p>
            <a:pPr lvl="1"/>
            <a:r>
              <a:rPr lang="en-US" altLang="zh-TW" dirty="0"/>
              <a:t>ITK-SNAP</a:t>
            </a:r>
          </a:p>
          <a:p>
            <a:pPr lvl="1"/>
            <a:r>
              <a:rPr lang="en-US" altLang="zh-TW" dirty="0"/>
              <a:t>3D Graph Cuts</a:t>
            </a:r>
          </a:p>
          <a:p>
            <a:pPr lvl="1"/>
            <a:r>
              <a:rPr lang="en-US" altLang="zh-TW" dirty="0"/>
              <a:t>DIOS</a:t>
            </a:r>
          </a:p>
          <a:p>
            <a:pPr lvl="1"/>
            <a:r>
              <a:rPr lang="en-US" altLang="zh-TW" dirty="0" err="1"/>
              <a:t>DeepGrabCut</a:t>
            </a:r>
            <a:endParaRPr lang="en-US" altLang="zh-TW" dirty="0"/>
          </a:p>
          <a:p>
            <a:pPr lvl="1"/>
            <a:r>
              <a:rPr lang="en-US" altLang="zh-TW" dirty="0"/>
              <a:t>DEXTR</a:t>
            </a:r>
          </a:p>
          <a:p>
            <a:endParaRPr lang="zh-TW" altLang="en-US" dirty="0"/>
          </a:p>
        </p:txBody>
      </p:sp>
    </p:spTree>
    <p:extLst>
      <p:ext uri="{BB962C8B-B14F-4D97-AF65-F5344CB8AC3E}">
        <p14:creationId xmlns:p14="http://schemas.microsoft.com/office/powerpoint/2010/main" val="3237068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9B0D53B-5B4C-BE29-41C8-0EBF85068F07}"/>
              </a:ext>
            </a:extLst>
          </p:cNvPr>
          <p:cNvSpPr>
            <a:spLocks noGrp="1"/>
          </p:cNvSpPr>
          <p:nvPr>
            <p:ph type="title"/>
          </p:nvPr>
        </p:nvSpPr>
        <p:spPr/>
        <p:txBody>
          <a:bodyPr/>
          <a:lstStyle/>
          <a:p>
            <a:r>
              <a:rPr lang="zh-TW" altLang="en-US" dirty="0"/>
              <a:t>評估指標</a:t>
            </a:r>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D0604859-BA5E-D434-1749-4F7F99430D5A}"/>
                  </a:ext>
                </a:extLst>
              </p:cNvPr>
              <p:cNvSpPr>
                <a:spLocks noGrp="1"/>
              </p:cNvSpPr>
              <p:nvPr>
                <p:ph idx="1"/>
              </p:nvPr>
            </p:nvSpPr>
            <p:spPr>
              <a:xfrm>
                <a:off x="1091444" y="3002566"/>
                <a:ext cx="4680520" cy="1325563"/>
              </a:xfrm>
            </p:spPr>
            <p:txBody>
              <a:bodyPr>
                <a:noAutofit/>
              </a:bodyPr>
              <a:lstStyle/>
              <a:p>
                <a:r>
                  <a:rPr lang="en-US" altLang="zh-TW" sz="1800" dirty="0"/>
                  <a:t>where </a:t>
                </a:r>
                <a14:m>
                  <m:oMath xmlns:m="http://schemas.openxmlformats.org/officeDocument/2006/math">
                    <m:sSub>
                      <m:sSubPr>
                        <m:ctrlPr>
                          <a:rPr lang="en-US" altLang="zh-TW" sz="1800" b="0" i="1" dirty="0" smtClean="0">
                            <a:latin typeface="Cambria Math" panose="02040503050406030204" pitchFamily="18" charset="0"/>
                          </a:rPr>
                        </m:ctrlPr>
                      </m:sSubPr>
                      <m:e>
                        <m:r>
                          <a:rPr lang="en-US" altLang="zh-TW" sz="1800" i="1" dirty="0" smtClean="0">
                            <a:latin typeface="Cambria Math" panose="02040503050406030204" pitchFamily="18" charset="0"/>
                          </a:rPr>
                          <m:t>𝑅</m:t>
                        </m:r>
                      </m:e>
                      <m:sub>
                        <m:r>
                          <a:rPr lang="en-US" altLang="zh-TW" sz="1800" b="0" i="1" dirty="0" smtClean="0">
                            <a:latin typeface="Cambria Math" panose="02040503050406030204" pitchFamily="18" charset="0"/>
                          </a:rPr>
                          <m:t>𝑝</m:t>
                        </m:r>
                      </m:sub>
                    </m:sSub>
                  </m:oMath>
                </a14:m>
                <a:r>
                  <a:rPr lang="en-US" altLang="zh-TW" sz="1800" dirty="0"/>
                  <a:t> and </a:t>
                </a:r>
                <a14:m>
                  <m:oMath xmlns:m="http://schemas.openxmlformats.org/officeDocument/2006/math">
                    <m:sSub>
                      <m:sSubPr>
                        <m:ctrlPr>
                          <a:rPr lang="en-US" altLang="zh-TW" sz="1800" i="1" dirty="0" smtClean="0">
                            <a:latin typeface="Cambria Math" panose="02040503050406030204" pitchFamily="18" charset="0"/>
                          </a:rPr>
                        </m:ctrlPr>
                      </m:sSubPr>
                      <m:e>
                        <m:r>
                          <a:rPr lang="en-US" altLang="zh-TW" sz="1800" i="1" dirty="0" smtClean="0">
                            <a:latin typeface="Cambria Math" panose="02040503050406030204" pitchFamily="18" charset="0"/>
                          </a:rPr>
                          <m:t>𝑅</m:t>
                        </m:r>
                      </m:e>
                      <m:sub>
                        <m:r>
                          <m:rPr>
                            <m:sty m:val="p"/>
                          </m:rPr>
                          <a:rPr lang="en-US" altLang="zh-TW" sz="1800" b="0" i="0" dirty="0" smtClean="0">
                            <a:latin typeface="Cambria Math" panose="02040503050406030204" pitchFamily="18" charset="0"/>
                          </a:rPr>
                          <m:t>g</m:t>
                        </m:r>
                      </m:sub>
                    </m:sSub>
                  </m:oMath>
                </a14:m>
                <a:r>
                  <a:rPr lang="en-US" altLang="zh-TW" sz="1800" dirty="0"/>
                  <a:t> denote the region segmented by an algorithm and the ground truth label, respectively.</a:t>
                </a:r>
              </a:p>
            </p:txBody>
          </p:sp>
        </mc:Choice>
        <mc:Fallback xmlns="">
          <p:sp>
            <p:nvSpPr>
              <p:cNvPr id="3" name="內容版面配置區 2">
                <a:extLst>
                  <a:ext uri="{FF2B5EF4-FFF2-40B4-BE49-F238E27FC236}">
                    <a16:creationId xmlns:a16="http://schemas.microsoft.com/office/drawing/2014/main" id="{D0604859-BA5E-D434-1749-4F7F99430D5A}"/>
                  </a:ext>
                </a:extLst>
              </p:cNvPr>
              <p:cNvSpPr>
                <a:spLocks noGrp="1" noRot="1" noChangeAspect="1" noMove="1" noResize="1" noEditPoints="1" noAdjustHandles="1" noChangeArrowheads="1" noChangeShapeType="1" noTextEdit="1"/>
              </p:cNvSpPr>
              <p:nvPr>
                <p:ph idx="1"/>
              </p:nvPr>
            </p:nvSpPr>
            <p:spPr>
              <a:xfrm>
                <a:off x="1091444" y="3002566"/>
                <a:ext cx="4680520" cy="1325563"/>
              </a:xfrm>
              <a:blipFill>
                <a:blip r:embed="rId3"/>
                <a:stretch>
                  <a:fillRect l="-781" t="-4608" r="-1823"/>
                </a:stretch>
              </a:blipFill>
            </p:spPr>
            <p:txBody>
              <a:bodyPr/>
              <a:lstStyle/>
              <a:p>
                <a:r>
                  <a:rPr lang="zh-TW" altLang="en-US">
                    <a:noFill/>
                  </a:rPr>
                  <a:t> </a:t>
                </a:r>
              </a:p>
            </p:txBody>
          </p:sp>
        </mc:Fallback>
      </mc:AlternateContent>
      <p:sp>
        <p:nvSpPr>
          <p:cNvPr id="4" name="投影片編號版面配置區 3">
            <a:extLst>
              <a:ext uri="{FF2B5EF4-FFF2-40B4-BE49-F238E27FC236}">
                <a16:creationId xmlns:a16="http://schemas.microsoft.com/office/drawing/2014/main" id="{1DC8C661-78EB-A31E-053A-01DEA992BA79}"/>
              </a:ext>
            </a:extLst>
          </p:cNvPr>
          <p:cNvSpPr>
            <a:spLocks noGrp="1"/>
          </p:cNvSpPr>
          <p:nvPr>
            <p:ph type="sldNum" sz="quarter" idx="12"/>
          </p:nvPr>
        </p:nvSpPr>
        <p:spPr/>
        <p:txBody>
          <a:bodyPr/>
          <a:lstStyle/>
          <a:p>
            <a:fld id="{00E7FEA6-94FA-414F-B673-DA79800F41AA}" type="slidenum">
              <a:rPr lang="zh-TW" altLang="en-US" smtClean="0"/>
              <a:t>16</a:t>
            </a:fld>
            <a:endParaRPr lang="zh-TW" altLang="en-US"/>
          </a:p>
        </p:txBody>
      </p:sp>
      <p:pic>
        <p:nvPicPr>
          <p:cNvPr id="6" name="圖片 5">
            <a:extLst>
              <a:ext uri="{FF2B5EF4-FFF2-40B4-BE49-F238E27FC236}">
                <a16:creationId xmlns:a16="http://schemas.microsoft.com/office/drawing/2014/main" id="{E1F05A64-762B-D8CE-FCA3-ADBA88B14A6C}"/>
              </a:ext>
            </a:extLst>
          </p:cNvPr>
          <p:cNvPicPr>
            <a:picLocks noChangeAspect="1"/>
          </p:cNvPicPr>
          <p:nvPr/>
        </p:nvPicPr>
        <p:blipFill>
          <a:blip r:embed="rId4"/>
          <a:stretch>
            <a:fillRect/>
          </a:stretch>
        </p:blipFill>
        <p:spPr>
          <a:xfrm>
            <a:off x="983432" y="1556792"/>
            <a:ext cx="3817951" cy="1432684"/>
          </a:xfrm>
          <a:prstGeom prst="rect">
            <a:avLst/>
          </a:prstGeom>
        </p:spPr>
      </p:pic>
      <p:pic>
        <p:nvPicPr>
          <p:cNvPr id="8" name="圖片 7">
            <a:extLst>
              <a:ext uri="{FF2B5EF4-FFF2-40B4-BE49-F238E27FC236}">
                <a16:creationId xmlns:a16="http://schemas.microsoft.com/office/drawing/2014/main" id="{144CAE3B-1EFC-6846-1815-3C7620C52CF9}"/>
              </a:ext>
            </a:extLst>
          </p:cNvPr>
          <p:cNvPicPr>
            <a:picLocks noChangeAspect="1"/>
          </p:cNvPicPr>
          <p:nvPr/>
        </p:nvPicPr>
        <p:blipFill>
          <a:blip r:embed="rId5"/>
          <a:stretch>
            <a:fillRect/>
          </a:stretch>
        </p:blipFill>
        <p:spPr>
          <a:xfrm>
            <a:off x="916742" y="4056640"/>
            <a:ext cx="7910245" cy="1432684"/>
          </a:xfrm>
          <a:prstGeom prst="rect">
            <a:avLst/>
          </a:prstGeom>
        </p:spPr>
      </p:pic>
      <mc:AlternateContent xmlns:mc="http://schemas.openxmlformats.org/markup-compatibility/2006" xmlns:a14="http://schemas.microsoft.com/office/drawing/2010/main">
        <mc:Choice Requires="a14">
          <p:sp>
            <p:nvSpPr>
              <p:cNvPr id="9" name="內容版面配置區 2">
                <a:extLst>
                  <a:ext uri="{FF2B5EF4-FFF2-40B4-BE49-F238E27FC236}">
                    <a16:creationId xmlns:a16="http://schemas.microsoft.com/office/drawing/2014/main" id="{8E10AC04-B4FC-637B-68C4-17E8A8BF5D30}"/>
                  </a:ext>
                </a:extLst>
              </p:cNvPr>
              <p:cNvSpPr txBox="1">
                <a:spLocks/>
              </p:cNvSpPr>
              <p:nvPr/>
            </p:nvSpPr>
            <p:spPr>
              <a:xfrm>
                <a:off x="875230" y="5640008"/>
                <a:ext cx="7993268" cy="14326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1800" dirty="0"/>
                  <a:t>where </a:t>
                </a:r>
                <a14:m>
                  <m:oMath xmlns:m="http://schemas.openxmlformats.org/officeDocument/2006/math">
                    <m:sSub>
                      <m:sSubPr>
                        <m:ctrlPr>
                          <a:rPr lang="en-US" altLang="zh-TW" sz="1800" i="1" dirty="0" smtClean="0">
                            <a:latin typeface="Cambria Math" panose="02040503050406030204" pitchFamily="18" charset="0"/>
                          </a:rPr>
                        </m:ctrlPr>
                      </m:sSubPr>
                      <m:e>
                        <m:r>
                          <a:rPr lang="en-US" altLang="zh-TW" sz="1800" i="1" dirty="0" smtClean="0">
                            <a:latin typeface="Cambria Math" panose="02040503050406030204" pitchFamily="18" charset="0"/>
                          </a:rPr>
                          <m:t>𝑆</m:t>
                        </m:r>
                      </m:e>
                      <m:sub>
                        <m:r>
                          <a:rPr lang="en-US" altLang="zh-TW" sz="1800" b="0" i="1" dirty="0" smtClean="0">
                            <a:latin typeface="Cambria Math" panose="02040503050406030204" pitchFamily="18" charset="0"/>
                          </a:rPr>
                          <m:t>𝑝</m:t>
                        </m:r>
                      </m:sub>
                    </m:sSub>
                  </m:oMath>
                </a14:m>
                <a:r>
                  <a:rPr lang="en-US" altLang="zh-TW" sz="1800" dirty="0"/>
                  <a:t> and </a:t>
                </a:r>
                <a14:m>
                  <m:oMath xmlns:m="http://schemas.openxmlformats.org/officeDocument/2006/math">
                    <m:sSub>
                      <m:sSubPr>
                        <m:ctrlPr>
                          <a:rPr lang="en-US" altLang="zh-TW" sz="1800" b="0" i="1" smtClean="0">
                            <a:latin typeface="Cambria Math" panose="02040503050406030204" pitchFamily="18" charset="0"/>
                          </a:rPr>
                        </m:ctrlPr>
                      </m:sSubPr>
                      <m:e>
                        <m:r>
                          <a:rPr lang="en-US" altLang="zh-TW" sz="1800" b="0" i="1" smtClean="0">
                            <a:latin typeface="Cambria Math" panose="02040503050406030204" pitchFamily="18" charset="0"/>
                          </a:rPr>
                          <m:t>𝑆</m:t>
                        </m:r>
                      </m:e>
                      <m:sub>
                        <m:r>
                          <a:rPr lang="en-US" altLang="zh-TW" sz="1800" b="0" i="1" smtClean="0">
                            <a:latin typeface="Cambria Math" panose="02040503050406030204" pitchFamily="18" charset="0"/>
                          </a:rPr>
                          <m:t>𝑔</m:t>
                        </m:r>
                      </m:sub>
                    </m:sSub>
                  </m:oMath>
                </a14:m>
                <a:r>
                  <a:rPr lang="en-US" altLang="zh-TW" sz="1800" dirty="0"/>
                  <a:t> represent the set of surface points of the result provided by an algorithm and ground truth label, respectively. d(</a:t>
                </a:r>
                <a:r>
                  <a:rPr lang="en-US" altLang="zh-TW" sz="1800" dirty="0" err="1"/>
                  <a:t>i</a:t>
                </a:r>
                <a:r>
                  <a:rPr lang="en-US" altLang="zh-TW" sz="1800" dirty="0"/>
                  <a:t>, </a:t>
                </a:r>
                <a14:m>
                  <m:oMath xmlns:m="http://schemas.openxmlformats.org/officeDocument/2006/math">
                    <m:sSub>
                      <m:sSubPr>
                        <m:ctrlPr>
                          <a:rPr lang="en-US" altLang="zh-TW" sz="1800" i="1" dirty="0" smtClean="0">
                            <a:latin typeface="Cambria Math" panose="02040503050406030204" pitchFamily="18" charset="0"/>
                          </a:rPr>
                        </m:ctrlPr>
                      </m:sSubPr>
                      <m:e>
                        <m:r>
                          <a:rPr lang="en-US" altLang="zh-TW" sz="1800" i="1" dirty="0" smtClean="0">
                            <a:latin typeface="Cambria Math" panose="02040503050406030204" pitchFamily="18" charset="0"/>
                          </a:rPr>
                          <m:t>𝑆</m:t>
                        </m:r>
                      </m:e>
                      <m:sub>
                        <m:r>
                          <a:rPr lang="en-US" altLang="zh-TW" sz="1800" b="0" i="1" dirty="0" smtClean="0">
                            <a:latin typeface="Cambria Math" panose="02040503050406030204" pitchFamily="18" charset="0"/>
                          </a:rPr>
                          <m:t>𝑝</m:t>
                        </m:r>
                      </m:sub>
                    </m:sSub>
                  </m:oMath>
                </a14:m>
                <a:r>
                  <a:rPr lang="en-US" altLang="zh-TW" sz="1800" dirty="0"/>
                  <a:t> ) is the shortest Euclidean distance between the point </a:t>
                </a:r>
                <a:r>
                  <a:rPr lang="en-US" altLang="zh-TW" sz="1800" dirty="0" err="1"/>
                  <a:t>i</a:t>
                </a:r>
                <a:r>
                  <a:rPr lang="en-US" altLang="zh-TW" sz="1800" dirty="0"/>
                  <a:t> and the surface </a:t>
                </a:r>
                <a14:m>
                  <m:oMath xmlns:m="http://schemas.openxmlformats.org/officeDocument/2006/math">
                    <m:sSub>
                      <m:sSubPr>
                        <m:ctrlPr>
                          <a:rPr lang="en-US" altLang="zh-TW" sz="1800" i="1" dirty="0" smtClean="0">
                            <a:latin typeface="Cambria Math" panose="02040503050406030204" pitchFamily="18" charset="0"/>
                          </a:rPr>
                        </m:ctrlPr>
                      </m:sSubPr>
                      <m:e>
                        <m:r>
                          <a:rPr lang="en-US" altLang="zh-TW" sz="1800" i="1" dirty="0" smtClean="0">
                            <a:latin typeface="Cambria Math" panose="02040503050406030204" pitchFamily="18" charset="0"/>
                          </a:rPr>
                          <m:t>𝑆</m:t>
                        </m:r>
                      </m:e>
                      <m:sub>
                        <m:r>
                          <a:rPr lang="en-US" altLang="zh-TW" sz="1800" b="0" i="1" dirty="0" smtClean="0">
                            <a:latin typeface="Cambria Math" panose="02040503050406030204" pitchFamily="18" charset="0"/>
                          </a:rPr>
                          <m:t>𝑔</m:t>
                        </m:r>
                      </m:sub>
                    </m:sSub>
                  </m:oMath>
                </a14:m>
                <a:r>
                  <a:rPr lang="en-US" altLang="zh-TW" sz="1800" dirty="0"/>
                  <a:t> .</a:t>
                </a:r>
              </a:p>
              <a:p>
                <a:endParaRPr lang="zh-TW" altLang="en-US" dirty="0"/>
              </a:p>
            </p:txBody>
          </p:sp>
        </mc:Choice>
        <mc:Fallback xmlns="">
          <p:sp>
            <p:nvSpPr>
              <p:cNvPr id="9" name="內容版面配置區 2">
                <a:extLst>
                  <a:ext uri="{FF2B5EF4-FFF2-40B4-BE49-F238E27FC236}">
                    <a16:creationId xmlns:a16="http://schemas.microsoft.com/office/drawing/2014/main" id="{8E10AC04-B4FC-637B-68C4-17E8A8BF5D30}"/>
                  </a:ext>
                </a:extLst>
              </p:cNvPr>
              <p:cNvSpPr txBox="1">
                <a:spLocks noRot="1" noChangeAspect="1" noMove="1" noResize="1" noEditPoints="1" noAdjustHandles="1" noChangeArrowheads="1" noChangeShapeType="1" noTextEdit="1"/>
              </p:cNvSpPr>
              <p:nvPr/>
            </p:nvSpPr>
            <p:spPr>
              <a:xfrm>
                <a:off x="875230" y="5640008"/>
                <a:ext cx="7993268" cy="1432684"/>
              </a:xfrm>
              <a:prstGeom prst="rect">
                <a:avLst/>
              </a:prstGeom>
              <a:blipFill>
                <a:blip r:embed="rId6"/>
                <a:stretch>
                  <a:fillRect l="-534" t="-3830"/>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655541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6B4B7A-1C2C-4771-F188-E73770F66D02}"/>
              </a:ext>
            </a:extLst>
          </p:cNvPr>
          <p:cNvSpPr>
            <a:spLocks noGrp="1"/>
          </p:cNvSpPr>
          <p:nvPr>
            <p:ph type="title"/>
          </p:nvPr>
        </p:nvSpPr>
        <p:spPr/>
        <p:txBody>
          <a:bodyPr/>
          <a:lstStyle/>
          <a:p>
            <a:r>
              <a:rPr lang="en-US" altLang="zh-TW" dirty="0"/>
              <a:t>2D</a:t>
            </a:r>
            <a:r>
              <a:rPr lang="zh-TW" altLang="en-US" dirty="0"/>
              <a:t>互動式分割框架的資料集</a:t>
            </a:r>
          </a:p>
        </p:txBody>
      </p:sp>
      <p:pic>
        <p:nvPicPr>
          <p:cNvPr id="6" name="內容版面配置區 5">
            <a:extLst>
              <a:ext uri="{FF2B5EF4-FFF2-40B4-BE49-F238E27FC236}">
                <a16:creationId xmlns:a16="http://schemas.microsoft.com/office/drawing/2014/main" id="{3EA52345-55E4-DE36-5D05-9E11CF53442E}"/>
              </a:ext>
            </a:extLst>
          </p:cNvPr>
          <p:cNvPicPr>
            <a:picLocks noGrp="1" noChangeAspect="1"/>
          </p:cNvPicPr>
          <p:nvPr>
            <p:ph idx="1"/>
          </p:nvPr>
        </p:nvPicPr>
        <p:blipFill>
          <a:blip r:embed="rId2"/>
          <a:stretch>
            <a:fillRect/>
          </a:stretch>
        </p:blipFill>
        <p:spPr>
          <a:xfrm>
            <a:off x="1895488" y="1825625"/>
            <a:ext cx="8401023" cy="4351338"/>
          </a:xfrm>
        </p:spPr>
      </p:pic>
      <p:sp>
        <p:nvSpPr>
          <p:cNvPr id="4" name="投影片編號版面配置區 3">
            <a:extLst>
              <a:ext uri="{FF2B5EF4-FFF2-40B4-BE49-F238E27FC236}">
                <a16:creationId xmlns:a16="http://schemas.microsoft.com/office/drawing/2014/main" id="{2415C78B-8BA8-664F-3BD4-3FE89DBFAC21}"/>
              </a:ext>
            </a:extLst>
          </p:cNvPr>
          <p:cNvSpPr>
            <a:spLocks noGrp="1"/>
          </p:cNvSpPr>
          <p:nvPr>
            <p:ph type="sldNum" sz="quarter" idx="12"/>
          </p:nvPr>
        </p:nvSpPr>
        <p:spPr/>
        <p:txBody>
          <a:bodyPr/>
          <a:lstStyle/>
          <a:p>
            <a:fld id="{00E7FEA6-94FA-414F-B673-DA79800F41AA}" type="slidenum">
              <a:rPr lang="zh-TW" altLang="en-US" smtClean="0"/>
              <a:t>17</a:t>
            </a:fld>
            <a:endParaRPr lang="zh-TW" altLang="en-US"/>
          </a:p>
        </p:txBody>
      </p:sp>
    </p:spTree>
    <p:extLst>
      <p:ext uri="{BB962C8B-B14F-4D97-AF65-F5344CB8AC3E}">
        <p14:creationId xmlns:p14="http://schemas.microsoft.com/office/powerpoint/2010/main" val="8904180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70EE85-98A8-AFCE-290D-2667DB6C28D2}"/>
              </a:ext>
            </a:extLst>
          </p:cNvPr>
          <p:cNvSpPr>
            <a:spLocks noGrp="1"/>
          </p:cNvSpPr>
          <p:nvPr>
            <p:ph type="title"/>
          </p:nvPr>
        </p:nvSpPr>
        <p:spPr/>
        <p:txBody>
          <a:bodyPr/>
          <a:lstStyle/>
          <a:p>
            <a:r>
              <a:rPr lang="zh-TW" altLang="en-US" dirty="0"/>
              <a:t>不同編碼方法在胎盤和脾臟分割的比較</a:t>
            </a:r>
          </a:p>
        </p:txBody>
      </p:sp>
      <p:sp>
        <p:nvSpPr>
          <p:cNvPr id="4" name="投影片編號版面配置區 3">
            <a:extLst>
              <a:ext uri="{FF2B5EF4-FFF2-40B4-BE49-F238E27FC236}">
                <a16:creationId xmlns:a16="http://schemas.microsoft.com/office/drawing/2014/main" id="{F4E645E9-2EC1-2560-89CE-051B7635D85F}"/>
              </a:ext>
            </a:extLst>
          </p:cNvPr>
          <p:cNvSpPr>
            <a:spLocks noGrp="1"/>
          </p:cNvSpPr>
          <p:nvPr>
            <p:ph type="sldNum" sz="quarter" idx="12"/>
          </p:nvPr>
        </p:nvSpPr>
        <p:spPr/>
        <p:txBody>
          <a:bodyPr/>
          <a:lstStyle/>
          <a:p>
            <a:fld id="{00E7FEA6-94FA-414F-B673-DA79800F41AA}" type="slidenum">
              <a:rPr lang="zh-TW" altLang="en-US" smtClean="0"/>
              <a:t>18</a:t>
            </a:fld>
            <a:endParaRPr lang="zh-TW" altLang="en-US"/>
          </a:p>
        </p:txBody>
      </p:sp>
      <p:pic>
        <p:nvPicPr>
          <p:cNvPr id="13" name="內容版面配置區 12">
            <a:extLst>
              <a:ext uri="{FF2B5EF4-FFF2-40B4-BE49-F238E27FC236}">
                <a16:creationId xmlns:a16="http://schemas.microsoft.com/office/drawing/2014/main" id="{29D88E80-9E06-CF8D-513E-10DB0FF8F2A8}"/>
              </a:ext>
            </a:extLst>
          </p:cNvPr>
          <p:cNvPicPr>
            <a:picLocks noGrp="1" noChangeAspect="1"/>
          </p:cNvPicPr>
          <p:nvPr>
            <p:ph idx="1"/>
          </p:nvPr>
        </p:nvPicPr>
        <p:blipFill>
          <a:blip r:embed="rId2"/>
          <a:stretch>
            <a:fillRect/>
          </a:stretch>
        </p:blipFill>
        <p:spPr>
          <a:xfrm>
            <a:off x="1127448" y="1691446"/>
            <a:ext cx="9656512" cy="4530725"/>
          </a:xfrm>
        </p:spPr>
      </p:pic>
    </p:spTree>
    <p:extLst>
      <p:ext uri="{BB962C8B-B14F-4D97-AF65-F5344CB8AC3E}">
        <p14:creationId xmlns:p14="http://schemas.microsoft.com/office/powerpoint/2010/main" val="541554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836A833-179E-6695-119B-F0B1C5ECBCE6}"/>
              </a:ext>
            </a:extLst>
          </p:cNvPr>
          <p:cNvSpPr>
            <a:spLocks noGrp="1"/>
          </p:cNvSpPr>
          <p:nvPr>
            <p:ph type="title"/>
          </p:nvPr>
        </p:nvSpPr>
        <p:spPr/>
        <p:txBody>
          <a:bodyPr>
            <a:normAutofit/>
          </a:bodyPr>
          <a:lstStyle/>
          <a:p>
            <a:r>
              <a:rPr lang="zh-TW" altLang="en-US" dirty="0"/>
              <a:t>不同數量的初始內部邊緣點對於胎盤和前列腺（未知對象）分割的影響</a:t>
            </a:r>
          </a:p>
        </p:txBody>
      </p:sp>
      <p:pic>
        <p:nvPicPr>
          <p:cNvPr id="6" name="內容版面配置區 5">
            <a:extLst>
              <a:ext uri="{FF2B5EF4-FFF2-40B4-BE49-F238E27FC236}">
                <a16:creationId xmlns:a16="http://schemas.microsoft.com/office/drawing/2014/main" id="{370AC03F-1468-6041-5F33-720743E85568}"/>
              </a:ext>
            </a:extLst>
          </p:cNvPr>
          <p:cNvPicPr>
            <a:picLocks noGrp="1" noChangeAspect="1"/>
          </p:cNvPicPr>
          <p:nvPr>
            <p:ph idx="1"/>
          </p:nvPr>
        </p:nvPicPr>
        <p:blipFill>
          <a:blip r:embed="rId2"/>
          <a:stretch>
            <a:fillRect/>
          </a:stretch>
        </p:blipFill>
        <p:spPr>
          <a:xfrm>
            <a:off x="838200" y="1876898"/>
            <a:ext cx="10515600" cy="4248792"/>
          </a:xfrm>
        </p:spPr>
      </p:pic>
      <p:sp>
        <p:nvSpPr>
          <p:cNvPr id="4" name="投影片編號版面配置區 3">
            <a:extLst>
              <a:ext uri="{FF2B5EF4-FFF2-40B4-BE49-F238E27FC236}">
                <a16:creationId xmlns:a16="http://schemas.microsoft.com/office/drawing/2014/main" id="{C1B5B23A-596E-321B-9C24-B2263D9663FE}"/>
              </a:ext>
            </a:extLst>
          </p:cNvPr>
          <p:cNvSpPr>
            <a:spLocks noGrp="1"/>
          </p:cNvSpPr>
          <p:nvPr>
            <p:ph type="sldNum" sz="quarter" idx="12"/>
          </p:nvPr>
        </p:nvSpPr>
        <p:spPr/>
        <p:txBody>
          <a:bodyPr/>
          <a:lstStyle/>
          <a:p>
            <a:fld id="{00E7FEA6-94FA-414F-B673-DA79800F41AA}" type="slidenum">
              <a:rPr lang="zh-TW" altLang="en-US" smtClean="0"/>
              <a:t>19</a:t>
            </a:fld>
            <a:endParaRPr lang="zh-TW" altLang="en-US"/>
          </a:p>
        </p:txBody>
      </p:sp>
    </p:spTree>
    <p:extLst>
      <p:ext uri="{BB962C8B-B14F-4D97-AF65-F5344CB8AC3E}">
        <p14:creationId xmlns:p14="http://schemas.microsoft.com/office/powerpoint/2010/main" val="2954288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AEF6A9B-B093-F2FF-9773-22CB2D827D00}"/>
              </a:ext>
            </a:extLst>
          </p:cNvPr>
          <p:cNvSpPr>
            <a:spLocks noGrp="1"/>
          </p:cNvSpPr>
          <p:nvPr>
            <p:ph type="title"/>
          </p:nvPr>
        </p:nvSpPr>
        <p:spPr/>
        <p:txBody>
          <a:bodyPr/>
          <a:lstStyle/>
          <a:p>
            <a:r>
              <a:rPr lang="zh-TW" altLang="en-US" dirty="0"/>
              <a:t>大綱</a:t>
            </a:r>
          </a:p>
        </p:txBody>
      </p:sp>
      <p:sp>
        <p:nvSpPr>
          <p:cNvPr id="3" name="內容版面配置區 2">
            <a:extLst>
              <a:ext uri="{FF2B5EF4-FFF2-40B4-BE49-F238E27FC236}">
                <a16:creationId xmlns:a16="http://schemas.microsoft.com/office/drawing/2014/main" id="{8781A741-78D7-76DE-DB7A-FD9E159C54A3}"/>
              </a:ext>
            </a:extLst>
          </p:cNvPr>
          <p:cNvSpPr>
            <a:spLocks noGrp="1"/>
          </p:cNvSpPr>
          <p:nvPr>
            <p:ph idx="1"/>
          </p:nvPr>
        </p:nvSpPr>
        <p:spPr/>
        <p:txBody>
          <a:bodyPr/>
          <a:lstStyle/>
          <a:p>
            <a:pPr>
              <a:lnSpc>
                <a:spcPct val="150000"/>
              </a:lnSpc>
            </a:pPr>
            <a:r>
              <a:rPr lang="zh-TW" altLang="en-US" dirty="0"/>
              <a:t>論文</a:t>
            </a:r>
            <a:endParaRPr lang="en-US" altLang="zh-TW" dirty="0"/>
          </a:p>
          <a:p>
            <a:pPr lvl="1">
              <a:lnSpc>
                <a:spcPct val="150000"/>
              </a:lnSpc>
            </a:pPr>
            <a:r>
              <a:rPr lang="zh-TW" altLang="en-US" dirty="0"/>
              <a:t>基本資訊</a:t>
            </a:r>
            <a:endParaRPr lang="en-US" altLang="zh-TW" dirty="0"/>
          </a:p>
          <a:p>
            <a:pPr lvl="1">
              <a:lnSpc>
                <a:spcPct val="150000"/>
              </a:lnSpc>
            </a:pPr>
            <a:r>
              <a:rPr lang="zh-TW" altLang="en-US" dirty="0"/>
              <a:t>摘要與介紹</a:t>
            </a:r>
            <a:endParaRPr lang="en-US" altLang="zh-TW" dirty="0"/>
          </a:p>
          <a:p>
            <a:pPr lvl="1">
              <a:lnSpc>
                <a:spcPct val="150000"/>
              </a:lnSpc>
            </a:pPr>
            <a:r>
              <a:rPr lang="zh-TW" altLang="en-US" dirty="0"/>
              <a:t>實驗與結果</a:t>
            </a:r>
            <a:endParaRPr lang="en-US" altLang="zh-TW" dirty="0"/>
          </a:p>
          <a:p>
            <a:pPr lvl="1">
              <a:lnSpc>
                <a:spcPct val="150000"/>
              </a:lnSpc>
            </a:pPr>
            <a:r>
              <a:rPr lang="zh-TW" altLang="en-US" dirty="0"/>
              <a:t>結論</a:t>
            </a:r>
            <a:endParaRPr lang="en-US" altLang="zh-TW" dirty="0"/>
          </a:p>
          <a:p>
            <a:pPr>
              <a:lnSpc>
                <a:spcPct val="150000"/>
              </a:lnSpc>
            </a:pPr>
            <a:r>
              <a:rPr lang="zh-TW" altLang="en-US" dirty="0"/>
              <a:t>程式</a:t>
            </a:r>
          </a:p>
        </p:txBody>
      </p:sp>
      <p:sp>
        <p:nvSpPr>
          <p:cNvPr id="4" name="投影片編號版面配置區 3">
            <a:extLst>
              <a:ext uri="{FF2B5EF4-FFF2-40B4-BE49-F238E27FC236}">
                <a16:creationId xmlns:a16="http://schemas.microsoft.com/office/drawing/2014/main" id="{BDEADE5C-F905-57D5-EC8B-6CEBBA108AD4}"/>
              </a:ext>
            </a:extLst>
          </p:cNvPr>
          <p:cNvSpPr>
            <a:spLocks noGrp="1"/>
          </p:cNvSpPr>
          <p:nvPr>
            <p:ph type="sldNum" sz="quarter" idx="12"/>
          </p:nvPr>
        </p:nvSpPr>
        <p:spPr/>
        <p:txBody>
          <a:bodyPr/>
          <a:lstStyle/>
          <a:p>
            <a:fld id="{00E7FEA6-94FA-414F-B673-DA79800F41AA}" type="slidenum">
              <a:rPr lang="zh-TW" altLang="en-US" smtClean="0"/>
              <a:t>2</a:t>
            </a:fld>
            <a:endParaRPr lang="zh-TW" altLang="en-US"/>
          </a:p>
        </p:txBody>
      </p:sp>
    </p:spTree>
    <p:extLst>
      <p:ext uri="{BB962C8B-B14F-4D97-AF65-F5344CB8AC3E}">
        <p14:creationId xmlns:p14="http://schemas.microsoft.com/office/powerpoint/2010/main" val="2695220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3E3D9E3-9E57-E1FC-67B7-270717E2BB8C}"/>
              </a:ext>
            </a:extLst>
          </p:cNvPr>
          <p:cNvSpPr>
            <a:spLocks noGrp="1"/>
          </p:cNvSpPr>
          <p:nvPr>
            <p:ph type="title"/>
          </p:nvPr>
        </p:nvSpPr>
        <p:spPr>
          <a:xfrm>
            <a:off x="838200" y="365125"/>
            <a:ext cx="3457600" cy="1983755"/>
          </a:xfrm>
        </p:spPr>
        <p:txBody>
          <a:bodyPr/>
          <a:lstStyle/>
          <a:p>
            <a:r>
              <a:rPr lang="en-US" altLang="zh-TW" dirty="0"/>
              <a:t>GC</a:t>
            </a:r>
            <a:r>
              <a:rPr lang="zh-TW" altLang="en-US" dirty="0"/>
              <a:t>和</a:t>
            </a:r>
            <a:r>
              <a:rPr lang="en-US" altLang="zh-TW" dirty="0"/>
              <a:t>IF-GC</a:t>
            </a:r>
            <a:r>
              <a:rPr lang="zh-TW" altLang="en-US" dirty="0"/>
              <a:t>的比較</a:t>
            </a:r>
          </a:p>
        </p:txBody>
      </p:sp>
      <p:pic>
        <p:nvPicPr>
          <p:cNvPr id="6" name="內容版面配置區 5">
            <a:extLst>
              <a:ext uri="{FF2B5EF4-FFF2-40B4-BE49-F238E27FC236}">
                <a16:creationId xmlns:a16="http://schemas.microsoft.com/office/drawing/2014/main" id="{9C73B307-4131-D4C8-8376-B10AB146163C}"/>
              </a:ext>
            </a:extLst>
          </p:cNvPr>
          <p:cNvPicPr>
            <a:picLocks noGrp="1" noChangeAspect="1"/>
          </p:cNvPicPr>
          <p:nvPr>
            <p:ph idx="1"/>
          </p:nvPr>
        </p:nvPicPr>
        <p:blipFill>
          <a:blip r:embed="rId3"/>
          <a:stretch>
            <a:fillRect/>
          </a:stretch>
        </p:blipFill>
        <p:spPr>
          <a:xfrm>
            <a:off x="4943872" y="136524"/>
            <a:ext cx="6395175" cy="6419931"/>
          </a:xfrm>
        </p:spPr>
      </p:pic>
      <p:sp>
        <p:nvSpPr>
          <p:cNvPr id="4" name="投影片編號版面配置區 3">
            <a:extLst>
              <a:ext uri="{FF2B5EF4-FFF2-40B4-BE49-F238E27FC236}">
                <a16:creationId xmlns:a16="http://schemas.microsoft.com/office/drawing/2014/main" id="{804ABB61-FFF0-D80A-0644-8D619EB25DAB}"/>
              </a:ext>
            </a:extLst>
          </p:cNvPr>
          <p:cNvSpPr>
            <a:spLocks noGrp="1"/>
          </p:cNvSpPr>
          <p:nvPr>
            <p:ph type="sldNum" sz="quarter" idx="12"/>
          </p:nvPr>
        </p:nvSpPr>
        <p:spPr/>
        <p:txBody>
          <a:bodyPr/>
          <a:lstStyle/>
          <a:p>
            <a:fld id="{00E7FEA6-94FA-414F-B673-DA79800F41AA}" type="slidenum">
              <a:rPr lang="zh-TW" altLang="en-US" smtClean="0"/>
              <a:t>20</a:t>
            </a:fld>
            <a:endParaRPr lang="zh-TW" altLang="en-US"/>
          </a:p>
        </p:txBody>
      </p:sp>
    </p:spTree>
    <p:extLst>
      <p:ext uri="{BB962C8B-B14F-4D97-AF65-F5344CB8AC3E}">
        <p14:creationId xmlns:p14="http://schemas.microsoft.com/office/powerpoint/2010/main" val="41823817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4C4EB5E-BA07-DDD4-72E2-7871A1AC029A}"/>
              </a:ext>
            </a:extLst>
          </p:cNvPr>
          <p:cNvSpPr>
            <a:spLocks noGrp="1"/>
          </p:cNvSpPr>
          <p:nvPr>
            <p:ph type="title"/>
          </p:nvPr>
        </p:nvSpPr>
        <p:spPr>
          <a:xfrm>
            <a:off x="838200" y="365125"/>
            <a:ext cx="4141676" cy="2595823"/>
          </a:xfrm>
        </p:spPr>
        <p:txBody>
          <a:bodyPr>
            <a:normAutofit/>
          </a:bodyPr>
          <a:lstStyle/>
          <a:p>
            <a:r>
              <a:rPr lang="zh-TW" altLang="en-US" dirty="0"/>
              <a:t>不同點的數量與不同對象在</a:t>
            </a:r>
            <a:br>
              <a:rPr lang="en-US" altLang="zh-TW" dirty="0"/>
            </a:br>
            <a:r>
              <a:rPr lang="en-US" altLang="zh-TW" dirty="0" err="1"/>
              <a:t>MIDeepSeg</a:t>
            </a:r>
            <a:r>
              <a:rPr lang="zh-TW" altLang="en-US" dirty="0"/>
              <a:t>的結果比較</a:t>
            </a:r>
          </a:p>
        </p:txBody>
      </p:sp>
      <p:pic>
        <p:nvPicPr>
          <p:cNvPr id="6" name="內容版面配置區 5">
            <a:extLst>
              <a:ext uri="{FF2B5EF4-FFF2-40B4-BE49-F238E27FC236}">
                <a16:creationId xmlns:a16="http://schemas.microsoft.com/office/drawing/2014/main" id="{14BD6847-2078-CA83-3EE3-EE7206DBFC1A}"/>
              </a:ext>
            </a:extLst>
          </p:cNvPr>
          <p:cNvPicPr>
            <a:picLocks noGrp="1" noChangeAspect="1"/>
          </p:cNvPicPr>
          <p:nvPr>
            <p:ph idx="1"/>
          </p:nvPr>
        </p:nvPicPr>
        <p:blipFill>
          <a:blip r:embed="rId3"/>
          <a:stretch>
            <a:fillRect/>
          </a:stretch>
        </p:blipFill>
        <p:spPr>
          <a:xfrm>
            <a:off x="4979876" y="136524"/>
            <a:ext cx="6674080" cy="6234882"/>
          </a:xfrm>
        </p:spPr>
      </p:pic>
      <p:sp>
        <p:nvSpPr>
          <p:cNvPr id="4" name="投影片編號版面配置區 3">
            <a:extLst>
              <a:ext uri="{FF2B5EF4-FFF2-40B4-BE49-F238E27FC236}">
                <a16:creationId xmlns:a16="http://schemas.microsoft.com/office/drawing/2014/main" id="{E1CA9628-9617-A5E1-CF6C-EB2C5B8A83B8}"/>
              </a:ext>
            </a:extLst>
          </p:cNvPr>
          <p:cNvSpPr>
            <a:spLocks noGrp="1"/>
          </p:cNvSpPr>
          <p:nvPr>
            <p:ph type="sldNum" sz="quarter" idx="12"/>
          </p:nvPr>
        </p:nvSpPr>
        <p:spPr/>
        <p:txBody>
          <a:bodyPr/>
          <a:lstStyle/>
          <a:p>
            <a:fld id="{00E7FEA6-94FA-414F-B673-DA79800F41AA}" type="slidenum">
              <a:rPr lang="zh-TW" altLang="en-US" smtClean="0"/>
              <a:t>21</a:t>
            </a:fld>
            <a:endParaRPr lang="zh-TW" altLang="en-US"/>
          </a:p>
        </p:txBody>
      </p:sp>
    </p:spTree>
    <p:extLst>
      <p:ext uri="{BB962C8B-B14F-4D97-AF65-F5344CB8AC3E}">
        <p14:creationId xmlns:p14="http://schemas.microsoft.com/office/powerpoint/2010/main" val="3054314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472F16-9B81-4800-E766-DB0FEA1CCD1E}"/>
              </a:ext>
            </a:extLst>
          </p:cNvPr>
          <p:cNvSpPr>
            <a:spLocks noGrp="1"/>
          </p:cNvSpPr>
          <p:nvPr>
            <p:ph type="title"/>
          </p:nvPr>
        </p:nvSpPr>
        <p:spPr/>
        <p:txBody>
          <a:bodyPr/>
          <a:lstStyle/>
          <a:p>
            <a:r>
              <a:rPr lang="en-US" altLang="zh-TW" dirty="0" err="1"/>
              <a:t>MIDeepSeg</a:t>
            </a:r>
            <a:r>
              <a:rPr lang="zh-TW" altLang="en-US" dirty="0"/>
              <a:t>和其他</a:t>
            </a:r>
            <a:r>
              <a:rPr lang="en-US" altLang="zh-TW" dirty="0"/>
              <a:t>2D</a:t>
            </a:r>
            <a:r>
              <a:rPr lang="zh-TW" altLang="en-US" dirty="0"/>
              <a:t>胎盤分割的方法比較</a:t>
            </a:r>
          </a:p>
        </p:txBody>
      </p:sp>
      <p:pic>
        <p:nvPicPr>
          <p:cNvPr id="6" name="內容版面配置區 5">
            <a:extLst>
              <a:ext uri="{FF2B5EF4-FFF2-40B4-BE49-F238E27FC236}">
                <a16:creationId xmlns:a16="http://schemas.microsoft.com/office/drawing/2014/main" id="{1209C596-D4BE-65C3-33E9-7ED8153FE7EE}"/>
              </a:ext>
            </a:extLst>
          </p:cNvPr>
          <p:cNvPicPr>
            <a:picLocks noGrp="1" noChangeAspect="1"/>
          </p:cNvPicPr>
          <p:nvPr>
            <p:ph idx="1"/>
          </p:nvPr>
        </p:nvPicPr>
        <p:blipFill>
          <a:blip r:embed="rId3"/>
          <a:stretch>
            <a:fillRect/>
          </a:stretch>
        </p:blipFill>
        <p:spPr>
          <a:xfrm>
            <a:off x="479376" y="2060848"/>
            <a:ext cx="11402537" cy="4082477"/>
          </a:xfrm>
        </p:spPr>
      </p:pic>
      <p:sp>
        <p:nvSpPr>
          <p:cNvPr id="4" name="投影片編號版面配置區 3">
            <a:extLst>
              <a:ext uri="{FF2B5EF4-FFF2-40B4-BE49-F238E27FC236}">
                <a16:creationId xmlns:a16="http://schemas.microsoft.com/office/drawing/2014/main" id="{0642BBB7-339B-BF68-19DD-1B53474D2A5A}"/>
              </a:ext>
            </a:extLst>
          </p:cNvPr>
          <p:cNvSpPr>
            <a:spLocks noGrp="1"/>
          </p:cNvSpPr>
          <p:nvPr>
            <p:ph type="sldNum" sz="quarter" idx="12"/>
          </p:nvPr>
        </p:nvSpPr>
        <p:spPr/>
        <p:txBody>
          <a:bodyPr/>
          <a:lstStyle/>
          <a:p>
            <a:fld id="{00E7FEA6-94FA-414F-B673-DA79800F41AA}" type="slidenum">
              <a:rPr lang="zh-TW" altLang="en-US" smtClean="0"/>
              <a:t>22</a:t>
            </a:fld>
            <a:endParaRPr lang="zh-TW" altLang="en-US"/>
          </a:p>
        </p:txBody>
      </p:sp>
    </p:spTree>
    <p:extLst>
      <p:ext uri="{BB962C8B-B14F-4D97-AF65-F5344CB8AC3E}">
        <p14:creationId xmlns:p14="http://schemas.microsoft.com/office/powerpoint/2010/main" val="21108118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F5D44A9-1538-BDE7-5541-A292C5C980DE}"/>
              </a:ext>
            </a:extLst>
          </p:cNvPr>
          <p:cNvSpPr>
            <a:spLocks noGrp="1"/>
          </p:cNvSpPr>
          <p:nvPr>
            <p:ph type="title"/>
          </p:nvPr>
        </p:nvSpPr>
        <p:spPr/>
        <p:txBody>
          <a:bodyPr/>
          <a:lstStyle/>
          <a:p>
            <a:r>
              <a:rPr lang="en-US" altLang="zh-TW" sz="4400" dirty="0" err="1">
                <a:effectLst/>
                <a:latin typeface="Times New Roman" panose="02020603050405020304" pitchFamily="18" charset="0"/>
                <a:ea typeface="標楷體" panose="03000509000000000000" pitchFamily="65" charset="-120"/>
              </a:rPr>
              <a:t>MIDeepSeg</a:t>
            </a:r>
            <a:r>
              <a:rPr lang="zh-TW" altLang="en-US" sz="4400" dirty="0">
                <a:effectLst/>
                <a:latin typeface="Times New Roman" panose="02020603050405020304" pitchFamily="18" charset="0"/>
                <a:ea typeface="標楷體" panose="03000509000000000000" pitchFamily="65" charset="-120"/>
              </a:rPr>
              <a:t>在</a:t>
            </a:r>
            <a:r>
              <a:rPr lang="en-US" altLang="zh-TW" sz="4400" dirty="0">
                <a:effectLst/>
                <a:latin typeface="Times New Roman" panose="02020603050405020304" pitchFamily="18" charset="0"/>
                <a:ea typeface="標楷體" panose="03000509000000000000" pitchFamily="65" charset="-120"/>
              </a:rPr>
              <a:t>2D</a:t>
            </a:r>
            <a:r>
              <a:rPr lang="zh-TW" altLang="zh-TW" sz="4400" dirty="0">
                <a:effectLst/>
                <a:latin typeface="Times New Roman" panose="02020603050405020304" pitchFamily="18" charset="0"/>
                <a:ea typeface="標楷體" panose="03000509000000000000" pitchFamily="65" charset="-120"/>
                <a:cs typeface="Times New Roman" panose="02020603050405020304" pitchFamily="18" charset="0"/>
              </a:rPr>
              <a:t>未見過的器官分割結果</a:t>
            </a:r>
            <a:endParaRPr lang="zh-TW" altLang="en-US" dirty="0"/>
          </a:p>
        </p:txBody>
      </p:sp>
      <p:pic>
        <p:nvPicPr>
          <p:cNvPr id="6" name="內容版面配置區 5">
            <a:extLst>
              <a:ext uri="{FF2B5EF4-FFF2-40B4-BE49-F238E27FC236}">
                <a16:creationId xmlns:a16="http://schemas.microsoft.com/office/drawing/2014/main" id="{D0F4BC55-1F33-1E87-CA22-C6D5BC48ED32}"/>
              </a:ext>
            </a:extLst>
          </p:cNvPr>
          <p:cNvPicPr>
            <a:picLocks noGrp="1" noChangeAspect="1"/>
          </p:cNvPicPr>
          <p:nvPr>
            <p:ph idx="1"/>
          </p:nvPr>
        </p:nvPicPr>
        <p:blipFill>
          <a:blip r:embed="rId3"/>
          <a:stretch>
            <a:fillRect/>
          </a:stretch>
        </p:blipFill>
        <p:spPr>
          <a:xfrm>
            <a:off x="695400" y="1825625"/>
            <a:ext cx="10542777" cy="4530725"/>
          </a:xfrm>
        </p:spPr>
      </p:pic>
      <p:sp>
        <p:nvSpPr>
          <p:cNvPr id="4" name="投影片編號版面配置區 3">
            <a:extLst>
              <a:ext uri="{FF2B5EF4-FFF2-40B4-BE49-F238E27FC236}">
                <a16:creationId xmlns:a16="http://schemas.microsoft.com/office/drawing/2014/main" id="{8E6AE754-58D7-6A27-8FD5-F13635BC1E77}"/>
              </a:ext>
            </a:extLst>
          </p:cNvPr>
          <p:cNvSpPr>
            <a:spLocks noGrp="1"/>
          </p:cNvSpPr>
          <p:nvPr>
            <p:ph type="sldNum" sz="quarter" idx="12"/>
          </p:nvPr>
        </p:nvSpPr>
        <p:spPr/>
        <p:txBody>
          <a:bodyPr/>
          <a:lstStyle/>
          <a:p>
            <a:fld id="{00E7FEA6-94FA-414F-B673-DA79800F41AA}" type="slidenum">
              <a:rPr lang="zh-TW" altLang="en-US" smtClean="0"/>
              <a:t>23</a:t>
            </a:fld>
            <a:endParaRPr lang="zh-TW" altLang="en-US"/>
          </a:p>
        </p:txBody>
      </p:sp>
    </p:spTree>
    <p:extLst>
      <p:ext uri="{BB962C8B-B14F-4D97-AF65-F5344CB8AC3E}">
        <p14:creationId xmlns:p14="http://schemas.microsoft.com/office/powerpoint/2010/main" val="3878067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BD7D90C-A938-B5D6-EE6F-484E4DA85344}"/>
              </a:ext>
            </a:extLst>
          </p:cNvPr>
          <p:cNvSpPr>
            <a:spLocks noGrp="1"/>
          </p:cNvSpPr>
          <p:nvPr>
            <p:ph type="title"/>
          </p:nvPr>
        </p:nvSpPr>
        <p:spPr>
          <a:xfrm>
            <a:off x="374728" y="304143"/>
            <a:ext cx="2233464" cy="6052207"/>
          </a:xfrm>
        </p:spPr>
        <p:txBody>
          <a:bodyPr>
            <a:normAutofit fontScale="90000"/>
          </a:bodyPr>
          <a:lstStyle/>
          <a:p>
            <a:r>
              <a:rPr lang="zh-TW" altLang="en-US" dirty="0"/>
              <a:t>不同方法對未見過的對象的</a:t>
            </a:r>
            <a:r>
              <a:rPr lang="en-US" altLang="zh-TW" dirty="0"/>
              <a:t>Dice</a:t>
            </a:r>
            <a:r>
              <a:rPr lang="zh-TW" altLang="en-US" dirty="0"/>
              <a:t>、</a:t>
            </a:r>
            <a:r>
              <a:rPr lang="en-US" altLang="zh-TW" dirty="0"/>
              <a:t>ASSD</a:t>
            </a:r>
            <a:r>
              <a:rPr lang="zh-TW" altLang="en-US" dirty="0"/>
              <a:t>、用戶時間和交互點的影響</a:t>
            </a:r>
          </a:p>
        </p:txBody>
      </p:sp>
      <p:pic>
        <p:nvPicPr>
          <p:cNvPr id="6" name="內容版面配置區 5">
            <a:extLst>
              <a:ext uri="{FF2B5EF4-FFF2-40B4-BE49-F238E27FC236}">
                <a16:creationId xmlns:a16="http://schemas.microsoft.com/office/drawing/2014/main" id="{77F5478A-BD9A-7925-9A88-8DF53E0E97F0}"/>
              </a:ext>
            </a:extLst>
          </p:cNvPr>
          <p:cNvPicPr>
            <a:picLocks noGrp="1" noChangeAspect="1"/>
          </p:cNvPicPr>
          <p:nvPr>
            <p:ph idx="1"/>
          </p:nvPr>
        </p:nvPicPr>
        <p:blipFill>
          <a:blip r:embed="rId2"/>
          <a:stretch>
            <a:fillRect/>
          </a:stretch>
        </p:blipFill>
        <p:spPr>
          <a:xfrm>
            <a:off x="2675620" y="584684"/>
            <a:ext cx="9054644" cy="5744754"/>
          </a:xfrm>
        </p:spPr>
      </p:pic>
      <p:sp>
        <p:nvSpPr>
          <p:cNvPr id="4" name="投影片編號版面配置區 3">
            <a:extLst>
              <a:ext uri="{FF2B5EF4-FFF2-40B4-BE49-F238E27FC236}">
                <a16:creationId xmlns:a16="http://schemas.microsoft.com/office/drawing/2014/main" id="{A0F9E2A5-9CCB-D635-3EE7-58E8F56E50ED}"/>
              </a:ext>
            </a:extLst>
          </p:cNvPr>
          <p:cNvSpPr>
            <a:spLocks noGrp="1"/>
          </p:cNvSpPr>
          <p:nvPr>
            <p:ph type="sldNum" sz="quarter" idx="12"/>
          </p:nvPr>
        </p:nvSpPr>
        <p:spPr/>
        <p:txBody>
          <a:bodyPr/>
          <a:lstStyle/>
          <a:p>
            <a:fld id="{00E7FEA6-94FA-414F-B673-DA79800F41AA}" type="slidenum">
              <a:rPr lang="zh-TW" altLang="en-US" smtClean="0"/>
              <a:t>24</a:t>
            </a:fld>
            <a:endParaRPr lang="zh-TW" altLang="en-US"/>
          </a:p>
        </p:txBody>
      </p:sp>
    </p:spTree>
    <p:extLst>
      <p:ext uri="{BB962C8B-B14F-4D97-AF65-F5344CB8AC3E}">
        <p14:creationId xmlns:p14="http://schemas.microsoft.com/office/powerpoint/2010/main" val="35692833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7C79D5-2397-C332-8DE6-61C8F634170B}"/>
              </a:ext>
            </a:extLst>
          </p:cNvPr>
          <p:cNvSpPr>
            <a:spLocks noGrp="1"/>
          </p:cNvSpPr>
          <p:nvPr>
            <p:ph type="title"/>
          </p:nvPr>
        </p:nvSpPr>
        <p:spPr>
          <a:xfrm>
            <a:off x="838200" y="365125"/>
            <a:ext cx="2845532" cy="3747951"/>
          </a:xfrm>
        </p:spPr>
        <p:txBody>
          <a:bodyPr/>
          <a:lstStyle/>
          <a:p>
            <a:r>
              <a:rPr lang="zh-TW" altLang="en-US" dirty="0"/>
              <a:t>不同編碼方法對</a:t>
            </a:r>
            <a:r>
              <a:rPr lang="en-US" altLang="zh-TW" dirty="0"/>
              <a:t>3D</a:t>
            </a:r>
            <a:r>
              <a:rPr lang="zh-TW" altLang="en-US" dirty="0"/>
              <a:t>腫瘤核分割的影響</a:t>
            </a:r>
          </a:p>
        </p:txBody>
      </p:sp>
      <p:pic>
        <p:nvPicPr>
          <p:cNvPr id="6" name="內容版面配置區 5">
            <a:extLst>
              <a:ext uri="{FF2B5EF4-FFF2-40B4-BE49-F238E27FC236}">
                <a16:creationId xmlns:a16="http://schemas.microsoft.com/office/drawing/2014/main" id="{D05FFF18-F48C-65B1-BA0D-B8FBC553B96A}"/>
              </a:ext>
            </a:extLst>
          </p:cNvPr>
          <p:cNvPicPr>
            <a:picLocks noGrp="1" noChangeAspect="1"/>
          </p:cNvPicPr>
          <p:nvPr>
            <p:ph idx="1"/>
          </p:nvPr>
        </p:nvPicPr>
        <p:blipFill>
          <a:blip r:embed="rId3"/>
          <a:stretch>
            <a:fillRect/>
          </a:stretch>
        </p:blipFill>
        <p:spPr>
          <a:xfrm>
            <a:off x="4259796" y="440668"/>
            <a:ext cx="7259855" cy="5688632"/>
          </a:xfrm>
        </p:spPr>
      </p:pic>
      <p:sp>
        <p:nvSpPr>
          <p:cNvPr id="4" name="投影片編號版面配置區 3">
            <a:extLst>
              <a:ext uri="{FF2B5EF4-FFF2-40B4-BE49-F238E27FC236}">
                <a16:creationId xmlns:a16="http://schemas.microsoft.com/office/drawing/2014/main" id="{5DEA9759-17AC-24AC-EB38-2220F4EFD356}"/>
              </a:ext>
            </a:extLst>
          </p:cNvPr>
          <p:cNvSpPr>
            <a:spLocks noGrp="1"/>
          </p:cNvSpPr>
          <p:nvPr>
            <p:ph type="sldNum" sz="quarter" idx="12"/>
          </p:nvPr>
        </p:nvSpPr>
        <p:spPr/>
        <p:txBody>
          <a:bodyPr/>
          <a:lstStyle/>
          <a:p>
            <a:fld id="{00E7FEA6-94FA-414F-B673-DA79800F41AA}" type="slidenum">
              <a:rPr lang="zh-TW" altLang="en-US" smtClean="0"/>
              <a:t>25</a:t>
            </a:fld>
            <a:endParaRPr lang="zh-TW" altLang="en-US"/>
          </a:p>
        </p:txBody>
      </p:sp>
    </p:spTree>
    <p:extLst>
      <p:ext uri="{BB962C8B-B14F-4D97-AF65-F5344CB8AC3E}">
        <p14:creationId xmlns:p14="http://schemas.microsoft.com/office/powerpoint/2010/main" val="7039153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1FC2692-ACFC-8143-02F0-6E8C1BA44612}"/>
              </a:ext>
            </a:extLst>
          </p:cNvPr>
          <p:cNvSpPr>
            <a:spLocks noGrp="1"/>
          </p:cNvSpPr>
          <p:nvPr>
            <p:ph type="title"/>
          </p:nvPr>
        </p:nvSpPr>
        <p:spPr>
          <a:xfrm>
            <a:off x="838200" y="365125"/>
            <a:ext cx="3025552" cy="2919859"/>
          </a:xfrm>
        </p:spPr>
        <p:txBody>
          <a:bodyPr/>
          <a:lstStyle/>
          <a:p>
            <a:r>
              <a:rPr lang="zh-TW" altLang="en-US" dirty="0"/>
              <a:t>不同強化方法進行腫瘤核分割</a:t>
            </a:r>
          </a:p>
        </p:txBody>
      </p:sp>
      <p:pic>
        <p:nvPicPr>
          <p:cNvPr id="6" name="內容版面配置區 5">
            <a:extLst>
              <a:ext uri="{FF2B5EF4-FFF2-40B4-BE49-F238E27FC236}">
                <a16:creationId xmlns:a16="http://schemas.microsoft.com/office/drawing/2014/main" id="{42020EB1-0870-9E74-BA9A-5B0CE19A0AD3}"/>
              </a:ext>
            </a:extLst>
          </p:cNvPr>
          <p:cNvPicPr>
            <a:picLocks noGrp="1" noChangeAspect="1"/>
          </p:cNvPicPr>
          <p:nvPr>
            <p:ph idx="1"/>
          </p:nvPr>
        </p:nvPicPr>
        <p:blipFill>
          <a:blip r:embed="rId3"/>
          <a:stretch>
            <a:fillRect/>
          </a:stretch>
        </p:blipFill>
        <p:spPr>
          <a:xfrm>
            <a:off x="4151784" y="365125"/>
            <a:ext cx="7584862" cy="5815895"/>
          </a:xfrm>
        </p:spPr>
      </p:pic>
      <p:sp>
        <p:nvSpPr>
          <p:cNvPr id="4" name="投影片編號版面配置區 3">
            <a:extLst>
              <a:ext uri="{FF2B5EF4-FFF2-40B4-BE49-F238E27FC236}">
                <a16:creationId xmlns:a16="http://schemas.microsoft.com/office/drawing/2014/main" id="{ABB7A97F-811B-51F1-AEC3-5A4581590419}"/>
              </a:ext>
            </a:extLst>
          </p:cNvPr>
          <p:cNvSpPr>
            <a:spLocks noGrp="1"/>
          </p:cNvSpPr>
          <p:nvPr>
            <p:ph type="sldNum" sz="quarter" idx="12"/>
          </p:nvPr>
        </p:nvSpPr>
        <p:spPr/>
        <p:txBody>
          <a:bodyPr/>
          <a:lstStyle/>
          <a:p>
            <a:fld id="{00E7FEA6-94FA-414F-B673-DA79800F41AA}" type="slidenum">
              <a:rPr lang="zh-TW" altLang="en-US" smtClean="0"/>
              <a:t>26</a:t>
            </a:fld>
            <a:endParaRPr lang="zh-TW" altLang="en-US"/>
          </a:p>
        </p:txBody>
      </p:sp>
    </p:spTree>
    <p:extLst>
      <p:ext uri="{BB962C8B-B14F-4D97-AF65-F5344CB8AC3E}">
        <p14:creationId xmlns:p14="http://schemas.microsoft.com/office/powerpoint/2010/main" val="24427533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5E285F6-9C37-3F1D-79CD-F8D02C41E810}"/>
              </a:ext>
            </a:extLst>
          </p:cNvPr>
          <p:cNvSpPr>
            <a:spLocks noGrp="1"/>
          </p:cNvSpPr>
          <p:nvPr>
            <p:ph type="title"/>
          </p:nvPr>
        </p:nvSpPr>
        <p:spPr>
          <a:xfrm>
            <a:off x="838200" y="365125"/>
            <a:ext cx="1873424" cy="4864075"/>
          </a:xfrm>
        </p:spPr>
        <p:txBody>
          <a:bodyPr/>
          <a:lstStyle/>
          <a:p>
            <a:r>
              <a:rPr lang="en-US" altLang="zh-TW" dirty="0"/>
              <a:t>3D</a:t>
            </a:r>
            <a:r>
              <a:rPr lang="zh-TW" altLang="en-US" dirty="0"/>
              <a:t>腫瘤核分割比較</a:t>
            </a:r>
          </a:p>
        </p:txBody>
      </p:sp>
      <p:pic>
        <p:nvPicPr>
          <p:cNvPr id="6" name="內容版面配置區 5">
            <a:extLst>
              <a:ext uri="{FF2B5EF4-FFF2-40B4-BE49-F238E27FC236}">
                <a16:creationId xmlns:a16="http://schemas.microsoft.com/office/drawing/2014/main" id="{E42DE324-6C76-0A33-0FC0-CC14F23EE074}"/>
              </a:ext>
            </a:extLst>
          </p:cNvPr>
          <p:cNvPicPr>
            <a:picLocks noGrp="1" noChangeAspect="1"/>
          </p:cNvPicPr>
          <p:nvPr>
            <p:ph idx="1"/>
          </p:nvPr>
        </p:nvPicPr>
        <p:blipFill>
          <a:blip r:embed="rId2"/>
          <a:stretch>
            <a:fillRect/>
          </a:stretch>
        </p:blipFill>
        <p:spPr>
          <a:xfrm>
            <a:off x="3071664" y="336114"/>
            <a:ext cx="8922685" cy="5760640"/>
          </a:xfrm>
        </p:spPr>
      </p:pic>
      <p:sp>
        <p:nvSpPr>
          <p:cNvPr id="4" name="投影片編號版面配置區 3">
            <a:extLst>
              <a:ext uri="{FF2B5EF4-FFF2-40B4-BE49-F238E27FC236}">
                <a16:creationId xmlns:a16="http://schemas.microsoft.com/office/drawing/2014/main" id="{97529635-3139-6262-E569-57347FAEAC43}"/>
              </a:ext>
            </a:extLst>
          </p:cNvPr>
          <p:cNvSpPr>
            <a:spLocks noGrp="1"/>
          </p:cNvSpPr>
          <p:nvPr>
            <p:ph type="sldNum" sz="quarter" idx="12"/>
          </p:nvPr>
        </p:nvSpPr>
        <p:spPr/>
        <p:txBody>
          <a:bodyPr/>
          <a:lstStyle/>
          <a:p>
            <a:fld id="{00E7FEA6-94FA-414F-B673-DA79800F41AA}" type="slidenum">
              <a:rPr lang="zh-TW" altLang="en-US" smtClean="0"/>
              <a:t>27</a:t>
            </a:fld>
            <a:endParaRPr lang="zh-TW" altLang="en-US"/>
          </a:p>
        </p:txBody>
      </p:sp>
    </p:spTree>
    <p:extLst>
      <p:ext uri="{BB962C8B-B14F-4D97-AF65-F5344CB8AC3E}">
        <p14:creationId xmlns:p14="http://schemas.microsoft.com/office/powerpoint/2010/main" val="27286179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70F1343-CD0F-F326-5158-1997CC4D2285}"/>
              </a:ext>
            </a:extLst>
          </p:cNvPr>
          <p:cNvSpPr>
            <a:spLocks noGrp="1"/>
          </p:cNvSpPr>
          <p:nvPr>
            <p:ph type="title"/>
          </p:nvPr>
        </p:nvSpPr>
        <p:spPr/>
        <p:txBody>
          <a:bodyPr/>
          <a:lstStyle/>
          <a:p>
            <a:r>
              <a:rPr lang="zh-TW" altLang="en-US" b="0" i="0" dirty="0">
                <a:solidFill>
                  <a:srgbClr val="374151"/>
                </a:solidFill>
                <a:effectLst/>
                <a:latin typeface="Söhne"/>
              </a:rPr>
              <a:t>分割三個</a:t>
            </a:r>
            <a:r>
              <a:rPr lang="en-US" altLang="zh-TW" b="0" i="0" dirty="0">
                <a:solidFill>
                  <a:srgbClr val="374151"/>
                </a:solidFill>
                <a:effectLst/>
                <a:latin typeface="Söhne"/>
              </a:rPr>
              <a:t>3D</a:t>
            </a:r>
            <a:r>
              <a:rPr lang="zh-TW" altLang="en-US" b="0" i="0" dirty="0">
                <a:solidFill>
                  <a:srgbClr val="374151"/>
                </a:solidFill>
                <a:effectLst/>
                <a:latin typeface="Söhne"/>
              </a:rPr>
              <a:t>未見對象</a:t>
            </a:r>
            <a:endParaRPr lang="zh-TW" altLang="en-US" dirty="0"/>
          </a:p>
        </p:txBody>
      </p:sp>
      <p:pic>
        <p:nvPicPr>
          <p:cNvPr id="6" name="內容版面配置區 5">
            <a:extLst>
              <a:ext uri="{FF2B5EF4-FFF2-40B4-BE49-F238E27FC236}">
                <a16:creationId xmlns:a16="http://schemas.microsoft.com/office/drawing/2014/main" id="{2D6BE635-A81C-78EF-2797-8C2F682DB25B}"/>
              </a:ext>
            </a:extLst>
          </p:cNvPr>
          <p:cNvPicPr>
            <a:picLocks noGrp="1" noChangeAspect="1"/>
          </p:cNvPicPr>
          <p:nvPr>
            <p:ph idx="1"/>
          </p:nvPr>
        </p:nvPicPr>
        <p:blipFill>
          <a:blip r:embed="rId3"/>
          <a:stretch>
            <a:fillRect/>
          </a:stretch>
        </p:blipFill>
        <p:spPr>
          <a:xfrm>
            <a:off x="347685" y="1988840"/>
            <a:ext cx="11496629" cy="3636404"/>
          </a:xfrm>
        </p:spPr>
      </p:pic>
      <p:sp>
        <p:nvSpPr>
          <p:cNvPr id="4" name="投影片編號版面配置區 3">
            <a:extLst>
              <a:ext uri="{FF2B5EF4-FFF2-40B4-BE49-F238E27FC236}">
                <a16:creationId xmlns:a16="http://schemas.microsoft.com/office/drawing/2014/main" id="{F9B59CB4-633C-C862-F537-353964A84E7F}"/>
              </a:ext>
            </a:extLst>
          </p:cNvPr>
          <p:cNvSpPr>
            <a:spLocks noGrp="1"/>
          </p:cNvSpPr>
          <p:nvPr>
            <p:ph type="sldNum" sz="quarter" idx="12"/>
          </p:nvPr>
        </p:nvSpPr>
        <p:spPr>
          <a:xfrm>
            <a:off x="8610600" y="6310312"/>
            <a:ext cx="2743200" cy="365125"/>
          </a:xfrm>
        </p:spPr>
        <p:txBody>
          <a:bodyPr/>
          <a:lstStyle/>
          <a:p>
            <a:fld id="{00E7FEA6-94FA-414F-B673-DA79800F41AA}" type="slidenum">
              <a:rPr lang="zh-TW" altLang="en-US" smtClean="0"/>
              <a:t>28</a:t>
            </a:fld>
            <a:endParaRPr lang="zh-TW" altLang="en-US"/>
          </a:p>
        </p:txBody>
      </p:sp>
    </p:spTree>
    <p:extLst>
      <p:ext uri="{BB962C8B-B14F-4D97-AF65-F5344CB8AC3E}">
        <p14:creationId xmlns:p14="http://schemas.microsoft.com/office/powerpoint/2010/main" val="26589475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60CD5A-418A-82AE-ECA7-826E97226167}"/>
              </a:ext>
            </a:extLst>
          </p:cNvPr>
          <p:cNvSpPr>
            <a:spLocks noGrp="1"/>
          </p:cNvSpPr>
          <p:nvPr>
            <p:ph type="title"/>
          </p:nvPr>
        </p:nvSpPr>
        <p:spPr/>
        <p:txBody>
          <a:bodyPr/>
          <a:lstStyle/>
          <a:p>
            <a:r>
              <a:rPr lang="zh-TW" altLang="en-US" b="0" i="0" dirty="0">
                <a:solidFill>
                  <a:srgbClr val="374151"/>
                </a:solidFill>
                <a:effectLst/>
                <a:latin typeface="Söhne"/>
              </a:rPr>
              <a:t>不同方法對於</a:t>
            </a:r>
            <a:r>
              <a:rPr lang="en-US" altLang="zh-TW" b="0" i="0" dirty="0">
                <a:solidFill>
                  <a:srgbClr val="374151"/>
                </a:solidFill>
                <a:effectLst/>
                <a:latin typeface="Söhne"/>
              </a:rPr>
              <a:t>3D</a:t>
            </a:r>
            <a:r>
              <a:rPr lang="zh-TW" altLang="en-US" b="0" i="0" dirty="0">
                <a:solidFill>
                  <a:srgbClr val="374151"/>
                </a:solidFill>
                <a:effectLst/>
                <a:latin typeface="Söhne"/>
              </a:rPr>
              <a:t>未見對象分割的</a:t>
            </a:r>
            <a:r>
              <a:rPr lang="en-US" altLang="zh-TW" b="0" i="0" dirty="0">
                <a:solidFill>
                  <a:srgbClr val="374151"/>
                </a:solidFill>
                <a:effectLst/>
                <a:latin typeface="Söhne"/>
              </a:rPr>
              <a:t>Dice</a:t>
            </a:r>
            <a:r>
              <a:rPr lang="zh-TW" altLang="en-US" b="0" i="0" dirty="0">
                <a:solidFill>
                  <a:srgbClr val="374151"/>
                </a:solidFill>
                <a:effectLst/>
                <a:latin typeface="Söhne"/>
              </a:rPr>
              <a:t>、</a:t>
            </a:r>
            <a:r>
              <a:rPr lang="en-US" altLang="zh-TW" b="0" i="0" dirty="0">
                <a:solidFill>
                  <a:srgbClr val="374151"/>
                </a:solidFill>
                <a:effectLst/>
                <a:latin typeface="Söhne"/>
              </a:rPr>
              <a:t>ASSD</a:t>
            </a:r>
            <a:r>
              <a:rPr lang="zh-TW" altLang="en-US" b="0" i="0" dirty="0">
                <a:solidFill>
                  <a:srgbClr val="374151"/>
                </a:solidFill>
                <a:effectLst/>
                <a:latin typeface="Söhne"/>
              </a:rPr>
              <a:t>和時間。</a:t>
            </a:r>
            <a:endParaRPr lang="zh-TW" altLang="en-US" dirty="0"/>
          </a:p>
        </p:txBody>
      </p:sp>
      <p:pic>
        <p:nvPicPr>
          <p:cNvPr id="6" name="內容版面配置區 5">
            <a:extLst>
              <a:ext uri="{FF2B5EF4-FFF2-40B4-BE49-F238E27FC236}">
                <a16:creationId xmlns:a16="http://schemas.microsoft.com/office/drawing/2014/main" id="{0CD979F7-EFAD-2D3E-8C88-07102BD3FD6C}"/>
              </a:ext>
            </a:extLst>
          </p:cNvPr>
          <p:cNvPicPr>
            <a:picLocks noGrp="1" noChangeAspect="1"/>
          </p:cNvPicPr>
          <p:nvPr>
            <p:ph idx="1"/>
          </p:nvPr>
        </p:nvPicPr>
        <p:blipFill>
          <a:blip r:embed="rId3"/>
          <a:stretch>
            <a:fillRect/>
          </a:stretch>
        </p:blipFill>
        <p:spPr>
          <a:xfrm>
            <a:off x="2278049" y="2717212"/>
            <a:ext cx="7635902" cy="2568163"/>
          </a:xfrm>
        </p:spPr>
      </p:pic>
      <p:sp>
        <p:nvSpPr>
          <p:cNvPr id="4" name="投影片編號版面配置區 3">
            <a:extLst>
              <a:ext uri="{FF2B5EF4-FFF2-40B4-BE49-F238E27FC236}">
                <a16:creationId xmlns:a16="http://schemas.microsoft.com/office/drawing/2014/main" id="{3A87A979-A4E2-2524-41FD-28ECD5E47931}"/>
              </a:ext>
            </a:extLst>
          </p:cNvPr>
          <p:cNvSpPr>
            <a:spLocks noGrp="1"/>
          </p:cNvSpPr>
          <p:nvPr>
            <p:ph type="sldNum" sz="quarter" idx="12"/>
          </p:nvPr>
        </p:nvSpPr>
        <p:spPr/>
        <p:txBody>
          <a:bodyPr/>
          <a:lstStyle/>
          <a:p>
            <a:fld id="{00E7FEA6-94FA-414F-B673-DA79800F41AA}" type="slidenum">
              <a:rPr lang="zh-TW" altLang="en-US" smtClean="0"/>
              <a:t>29</a:t>
            </a:fld>
            <a:endParaRPr lang="zh-TW" altLang="en-US"/>
          </a:p>
        </p:txBody>
      </p:sp>
    </p:spTree>
    <p:extLst>
      <p:ext uri="{BB962C8B-B14F-4D97-AF65-F5344CB8AC3E}">
        <p14:creationId xmlns:p14="http://schemas.microsoft.com/office/powerpoint/2010/main" val="3879953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E6174F2-3D34-D3AA-5A15-DA0160FE75D3}"/>
              </a:ext>
            </a:extLst>
          </p:cNvPr>
          <p:cNvSpPr>
            <a:spLocks noGrp="1"/>
          </p:cNvSpPr>
          <p:nvPr>
            <p:ph type="title"/>
          </p:nvPr>
        </p:nvSpPr>
        <p:spPr/>
        <p:txBody>
          <a:bodyPr/>
          <a:lstStyle/>
          <a:p>
            <a:r>
              <a:rPr lang="zh-TW" altLang="en-US" dirty="0"/>
              <a:t>論文基本資訊</a:t>
            </a:r>
          </a:p>
        </p:txBody>
      </p:sp>
      <p:sp>
        <p:nvSpPr>
          <p:cNvPr id="3" name="內容版面配置區 2">
            <a:extLst>
              <a:ext uri="{FF2B5EF4-FFF2-40B4-BE49-F238E27FC236}">
                <a16:creationId xmlns:a16="http://schemas.microsoft.com/office/drawing/2014/main" id="{53055323-8DFF-D225-0BAC-EA1F1DA58030}"/>
              </a:ext>
            </a:extLst>
          </p:cNvPr>
          <p:cNvSpPr>
            <a:spLocks noGrp="1"/>
          </p:cNvSpPr>
          <p:nvPr>
            <p:ph idx="1"/>
          </p:nvPr>
        </p:nvSpPr>
        <p:spPr>
          <a:xfrm>
            <a:off x="838200" y="5517232"/>
            <a:ext cx="10515600" cy="524794"/>
          </a:xfrm>
        </p:spPr>
        <p:txBody>
          <a:bodyPr>
            <a:normAutofit/>
          </a:bodyPr>
          <a:lstStyle/>
          <a:p>
            <a:pPr marL="0" indent="0">
              <a:buNone/>
            </a:pPr>
            <a:r>
              <a:rPr lang="zh-TW" altLang="en-US" dirty="0"/>
              <a:t>期刊</a:t>
            </a:r>
            <a:r>
              <a:rPr lang="en-US" altLang="zh-TW" dirty="0"/>
              <a:t>:Computer Vision and Pattern Recognition</a:t>
            </a:r>
            <a:endParaRPr lang="zh-TW" altLang="en-US" dirty="0"/>
          </a:p>
        </p:txBody>
      </p:sp>
      <p:pic>
        <p:nvPicPr>
          <p:cNvPr id="7" name="圖片 6">
            <a:extLst>
              <a:ext uri="{FF2B5EF4-FFF2-40B4-BE49-F238E27FC236}">
                <a16:creationId xmlns:a16="http://schemas.microsoft.com/office/drawing/2014/main" id="{3D21BF56-345E-484F-B603-20BE9B69BCDB}"/>
              </a:ext>
            </a:extLst>
          </p:cNvPr>
          <p:cNvPicPr>
            <a:picLocks noChangeAspect="1"/>
          </p:cNvPicPr>
          <p:nvPr/>
        </p:nvPicPr>
        <p:blipFill>
          <a:blip r:embed="rId2"/>
          <a:stretch>
            <a:fillRect/>
          </a:stretch>
        </p:blipFill>
        <p:spPr>
          <a:xfrm>
            <a:off x="90010" y="1509861"/>
            <a:ext cx="12011980" cy="3838278"/>
          </a:xfrm>
          <a:prstGeom prst="rect">
            <a:avLst/>
          </a:prstGeom>
        </p:spPr>
      </p:pic>
      <p:sp>
        <p:nvSpPr>
          <p:cNvPr id="8" name="投影片編號版面配置區 7">
            <a:extLst>
              <a:ext uri="{FF2B5EF4-FFF2-40B4-BE49-F238E27FC236}">
                <a16:creationId xmlns:a16="http://schemas.microsoft.com/office/drawing/2014/main" id="{7739E3CF-8CF7-B804-3C1E-EAE69D03178A}"/>
              </a:ext>
            </a:extLst>
          </p:cNvPr>
          <p:cNvSpPr>
            <a:spLocks noGrp="1"/>
          </p:cNvSpPr>
          <p:nvPr>
            <p:ph type="sldNum" sz="quarter" idx="12"/>
          </p:nvPr>
        </p:nvSpPr>
        <p:spPr/>
        <p:txBody>
          <a:bodyPr/>
          <a:lstStyle/>
          <a:p>
            <a:fld id="{00E7FEA6-94FA-414F-B673-DA79800F41AA}" type="slidenum">
              <a:rPr lang="zh-TW" altLang="en-US" smtClean="0"/>
              <a:t>3</a:t>
            </a:fld>
            <a:endParaRPr lang="zh-TW" altLang="en-US"/>
          </a:p>
        </p:txBody>
      </p:sp>
    </p:spTree>
    <p:extLst>
      <p:ext uri="{BB962C8B-B14F-4D97-AF65-F5344CB8AC3E}">
        <p14:creationId xmlns:p14="http://schemas.microsoft.com/office/powerpoint/2010/main" val="35858145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B63504D-B53E-80A4-C68E-F832CE293506}"/>
              </a:ext>
            </a:extLst>
          </p:cNvPr>
          <p:cNvSpPr>
            <a:spLocks noGrp="1"/>
          </p:cNvSpPr>
          <p:nvPr>
            <p:ph type="title"/>
          </p:nvPr>
        </p:nvSpPr>
        <p:spPr/>
        <p:txBody>
          <a:bodyPr/>
          <a:lstStyle/>
          <a:p>
            <a:r>
              <a:rPr lang="zh-TW" altLang="en-US" dirty="0"/>
              <a:t>結論</a:t>
            </a:r>
          </a:p>
        </p:txBody>
      </p:sp>
      <p:sp>
        <p:nvSpPr>
          <p:cNvPr id="3" name="內容版面配置區 2">
            <a:extLst>
              <a:ext uri="{FF2B5EF4-FFF2-40B4-BE49-F238E27FC236}">
                <a16:creationId xmlns:a16="http://schemas.microsoft.com/office/drawing/2014/main" id="{8076FF56-3E22-3755-809F-132011106501}"/>
              </a:ext>
            </a:extLst>
          </p:cNvPr>
          <p:cNvSpPr>
            <a:spLocks noGrp="1"/>
          </p:cNvSpPr>
          <p:nvPr>
            <p:ph idx="1"/>
          </p:nvPr>
        </p:nvSpPr>
        <p:spPr/>
        <p:txBody>
          <a:bodyPr/>
          <a:lstStyle/>
          <a:p>
            <a:r>
              <a:rPr lang="zh-TW" altLang="en-US" dirty="0"/>
              <a:t>基於深度學習的互動式框架</a:t>
            </a:r>
            <a:endParaRPr lang="en-US" altLang="zh-TW" dirty="0"/>
          </a:p>
          <a:p>
            <a:r>
              <a:rPr lang="zh-TW" altLang="en-US" dirty="0"/>
              <a:t>對於醫學影像分割有良好的泛化性</a:t>
            </a:r>
            <a:endParaRPr lang="en-US" altLang="zh-TW" dirty="0"/>
          </a:p>
          <a:p>
            <a:r>
              <a:rPr lang="zh-TW" altLang="en-US" dirty="0"/>
              <a:t>只需少量點擊</a:t>
            </a:r>
            <a:endParaRPr lang="en-US" altLang="zh-TW" dirty="0"/>
          </a:p>
          <a:p>
            <a:r>
              <a:rPr lang="zh-TW" altLang="en-US" dirty="0"/>
              <a:t>有效的細化方式</a:t>
            </a:r>
            <a:endParaRPr lang="en-US" altLang="zh-TW" dirty="0"/>
          </a:p>
          <a:p>
            <a:r>
              <a:rPr lang="zh-TW" altLang="en-US" dirty="0"/>
              <a:t>優於現有的基於深度學習的互動式分割工具</a:t>
            </a:r>
            <a:endParaRPr lang="en-US" altLang="zh-TW" dirty="0"/>
          </a:p>
          <a:p>
            <a:r>
              <a:rPr lang="zh-TW" altLang="en-US" dirty="0"/>
              <a:t>在先前未見過的對像上具有很好的泛化性能</a:t>
            </a:r>
          </a:p>
        </p:txBody>
      </p:sp>
      <p:sp>
        <p:nvSpPr>
          <p:cNvPr id="4" name="投影片編號版面配置區 3">
            <a:extLst>
              <a:ext uri="{FF2B5EF4-FFF2-40B4-BE49-F238E27FC236}">
                <a16:creationId xmlns:a16="http://schemas.microsoft.com/office/drawing/2014/main" id="{3303F82D-A6C9-6C74-3E0A-50F19A780433}"/>
              </a:ext>
            </a:extLst>
          </p:cNvPr>
          <p:cNvSpPr>
            <a:spLocks noGrp="1"/>
          </p:cNvSpPr>
          <p:nvPr>
            <p:ph type="sldNum" sz="quarter" idx="12"/>
          </p:nvPr>
        </p:nvSpPr>
        <p:spPr/>
        <p:txBody>
          <a:bodyPr/>
          <a:lstStyle/>
          <a:p>
            <a:fld id="{00E7FEA6-94FA-414F-B673-DA79800F41AA}" type="slidenum">
              <a:rPr lang="zh-TW" altLang="en-US" smtClean="0"/>
              <a:t>30</a:t>
            </a:fld>
            <a:endParaRPr lang="zh-TW" altLang="en-US"/>
          </a:p>
        </p:txBody>
      </p:sp>
    </p:spTree>
    <p:extLst>
      <p:ext uri="{BB962C8B-B14F-4D97-AF65-F5344CB8AC3E}">
        <p14:creationId xmlns:p14="http://schemas.microsoft.com/office/powerpoint/2010/main" val="36979428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6484980-321D-A4A9-4513-BD21912EBAF5}"/>
              </a:ext>
            </a:extLst>
          </p:cNvPr>
          <p:cNvSpPr>
            <a:spLocks noGrp="1"/>
          </p:cNvSpPr>
          <p:nvPr>
            <p:ph type="title"/>
          </p:nvPr>
        </p:nvSpPr>
        <p:spPr/>
        <p:txBody>
          <a:bodyPr/>
          <a:lstStyle/>
          <a:p>
            <a:r>
              <a:rPr lang="zh-TW" altLang="en-US" dirty="0"/>
              <a:t>程式</a:t>
            </a:r>
          </a:p>
        </p:txBody>
      </p:sp>
      <p:pic>
        <p:nvPicPr>
          <p:cNvPr id="6" name="內容版面配置區 5">
            <a:extLst>
              <a:ext uri="{FF2B5EF4-FFF2-40B4-BE49-F238E27FC236}">
                <a16:creationId xmlns:a16="http://schemas.microsoft.com/office/drawing/2014/main" id="{BECA9492-8269-F1D8-89AA-D90D95C1C147}"/>
              </a:ext>
            </a:extLst>
          </p:cNvPr>
          <p:cNvPicPr>
            <a:picLocks noGrp="1" noChangeAspect="1"/>
          </p:cNvPicPr>
          <p:nvPr>
            <p:ph idx="1"/>
          </p:nvPr>
        </p:nvPicPr>
        <p:blipFill>
          <a:blip r:embed="rId2"/>
          <a:stretch>
            <a:fillRect/>
          </a:stretch>
        </p:blipFill>
        <p:spPr>
          <a:xfrm>
            <a:off x="2927648" y="459194"/>
            <a:ext cx="8515823" cy="5897156"/>
          </a:xfrm>
        </p:spPr>
      </p:pic>
      <p:sp>
        <p:nvSpPr>
          <p:cNvPr id="4" name="投影片編號版面配置區 3">
            <a:extLst>
              <a:ext uri="{FF2B5EF4-FFF2-40B4-BE49-F238E27FC236}">
                <a16:creationId xmlns:a16="http://schemas.microsoft.com/office/drawing/2014/main" id="{E48DB1E9-433A-A379-00F9-064DA2984F88}"/>
              </a:ext>
            </a:extLst>
          </p:cNvPr>
          <p:cNvSpPr>
            <a:spLocks noGrp="1"/>
          </p:cNvSpPr>
          <p:nvPr>
            <p:ph type="sldNum" sz="quarter" idx="12"/>
          </p:nvPr>
        </p:nvSpPr>
        <p:spPr/>
        <p:txBody>
          <a:bodyPr/>
          <a:lstStyle/>
          <a:p>
            <a:fld id="{00E7FEA6-94FA-414F-B673-DA79800F41AA}" type="slidenum">
              <a:rPr lang="zh-TW" altLang="en-US" smtClean="0"/>
              <a:t>31</a:t>
            </a:fld>
            <a:endParaRPr lang="zh-TW" altLang="en-US"/>
          </a:p>
        </p:txBody>
      </p:sp>
    </p:spTree>
    <p:extLst>
      <p:ext uri="{BB962C8B-B14F-4D97-AF65-F5344CB8AC3E}">
        <p14:creationId xmlns:p14="http://schemas.microsoft.com/office/powerpoint/2010/main" val="41950276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DF9C99E-B053-3778-AE3C-3E65B845FCDD}"/>
              </a:ext>
            </a:extLst>
          </p:cNvPr>
          <p:cNvSpPr>
            <a:spLocks noGrp="1"/>
          </p:cNvSpPr>
          <p:nvPr>
            <p:ph type="title"/>
          </p:nvPr>
        </p:nvSpPr>
        <p:spPr/>
        <p:txBody>
          <a:bodyPr/>
          <a:lstStyle/>
          <a:p>
            <a:endParaRPr lang="zh-TW" altLang="en-US" dirty="0"/>
          </a:p>
        </p:txBody>
      </p:sp>
      <p:sp>
        <p:nvSpPr>
          <p:cNvPr id="4" name="投影片編號版面配置區 3">
            <a:extLst>
              <a:ext uri="{FF2B5EF4-FFF2-40B4-BE49-F238E27FC236}">
                <a16:creationId xmlns:a16="http://schemas.microsoft.com/office/drawing/2014/main" id="{8BA0A2C9-AFE7-4016-B58B-E79680698957}"/>
              </a:ext>
            </a:extLst>
          </p:cNvPr>
          <p:cNvSpPr>
            <a:spLocks noGrp="1"/>
          </p:cNvSpPr>
          <p:nvPr>
            <p:ph type="sldNum" sz="quarter" idx="12"/>
          </p:nvPr>
        </p:nvSpPr>
        <p:spPr/>
        <p:txBody>
          <a:bodyPr/>
          <a:lstStyle/>
          <a:p>
            <a:fld id="{00E7FEA6-94FA-414F-B673-DA79800F41AA}" type="slidenum">
              <a:rPr lang="zh-TW" altLang="en-US" smtClean="0"/>
              <a:t>32</a:t>
            </a:fld>
            <a:endParaRPr lang="zh-TW" altLang="en-US"/>
          </a:p>
        </p:txBody>
      </p:sp>
      <p:pic>
        <p:nvPicPr>
          <p:cNvPr id="6" name="內容版面配置區 5">
            <a:extLst>
              <a:ext uri="{FF2B5EF4-FFF2-40B4-BE49-F238E27FC236}">
                <a16:creationId xmlns:a16="http://schemas.microsoft.com/office/drawing/2014/main" id="{84D57F49-115F-936D-B44B-42389E3F326F}"/>
              </a:ext>
            </a:extLst>
          </p:cNvPr>
          <p:cNvPicPr>
            <a:picLocks noGrp="1" noChangeAspect="1"/>
          </p:cNvPicPr>
          <p:nvPr>
            <p:ph idx="1"/>
          </p:nvPr>
        </p:nvPicPr>
        <p:blipFill>
          <a:blip r:embed="rId2"/>
          <a:stretch>
            <a:fillRect/>
          </a:stretch>
        </p:blipFill>
        <p:spPr>
          <a:xfrm>
            <a:off x="155340" y="152636"/>
            <a:ext cx="6755982" cy="4623284"/>
          </a:xfrm>
        </p:spPr>
      </p:pic>
      <p:pic>
        <p:nvPicPr>
          <p:cNvPr id="8" name="圖片 7">
            <a:extLst>
              <a:ext uri="{FF2B5EF4-FFF2-40B4-BE49-F238E27FC236}">
                <a16:creationId xmlns:a16="http://schemas.microsoft.com/office/drawing/2014/main" id="{713EAA1C-160A-ADA8-0FC2-0301F3099636}"/>
              </a:ext>
            </a:extLst>
          </p:cNvPr>
          <p:cNvPicPr>
            <a:picLocks noChangeAspect="1"/>
          </p:cNvPicPr>
          <p:nvPr/>
        </p:nvPicPr>
        <p:blipFill>
          <a:blip r:embed="rId3"/>
          <a:stretch>
            <a:fillRect/>
          </a:stretch>
        </p:blipFill>
        <p:spPr>
          <a:xfrm>
            <a:off x="4331804" y="2739300"/>
            <a:ext cx="7559230" cy="3958821"/>
          </a:xfrm>
          <a:prstGeom prst="rect">
            <a:avLst/>
          </a:prstGeom>
        </p:spPr>
      </p:pic>
    </p:spTree>
    <p:extLst>
      <p:ext uri="{BB962C8B-B14F-4D97-AF65-F5344CB8AC3E}">
        <p14:creationId xmlns:p14="http://schemas.microsoft.com/office/powerpoint/2010/main" val="38885900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4570CF-A0A6-B99A-BDBC-8E65D87EF1AE}"/>
              </a:ext>
            </a:extLst>
          </p:cNvPr>
          <p:cNvSpPr>
            <a:spLocks noGrp="1"/>
          </p:cNvSpPr>
          <p:nvPr>
            <p:ph type="title"/>
          </p:nvPr>
        </p:nvSpPr>
        <p:spPr/>
        <p:txBody>
          <a:bodyPr/>
          <a:lstStyle/>
          <a:p>
            <a:r>
              <a:rPr lang="en-US" altLang="zh-TW" dirty="0" err="1"/>
              <a:t>GeodisTK</a:t>
            </a:r>
            <a:r>
              <a:rPr lang="zh-TW" altLang="en-US" dirty="0"/>
              <a:t> </a:t>
            </a:r>
            <a:r>
              <a:rPr lang="en-US" altLang="zh-TW" dirty="0" err="1"/>
              <a:t>colab</a:t>
            </a:r>
            <a:r>
              <a:rPr lang="zh-TW" altLang="en-US" dirty="0"/>
              <a:t>運行</a:t>
            </a:r>
            <a:r>
              <a:rPr lang="en-US" altLang="zh-TW" dirty="0"/>
              <a:t>2d image demo</a:t>
            </a:r>
            <a:endParaRPr lang="zh-TW" altLang="en-US" dirty="0"/>
          </a:p>
        </p:txBody>
      </p:sp>
      <p:pic>
        <p:nvPicPr>
          <p:cNvPr id="6" name="內容版面配置區 5">
            <a:extLst>
              <a:ext uri="{FF2B5EF4-FFF2-40B4-BE49-F238E27FC236}">
                <a16:creationId xmlns:a16="http://schemas.microsoft.com/office/drawing/2014/main" id="{4B051082-90F3-05DD-2E79-FC0ED8D19569}"/>
              </a:ext>
            </a:extLst>
          </p:cNvPr>
          <p:cNvPicPr>
            <a:picLocks noGrp="1" noChangeAspect="1"/>
          </p:cNvPicPr>
          <p:nvPr>
            <p:ph idx="1"/>
          </p:nvPr>
        </p:nvPicPr>
        <p:blipFill>
          <a:blip r:embed="rId2"/>
          <a:stretch>
            <a:fillRect/>
          </a:stretch>
        </p:blipFill>
        <p:spPr>
          <a:xfrm>
            <a:off x="849449" y="1690688"/>
            <a:ext cx="10023984" cy="4916417"/>
          </a:xfrm>
        </p:spPr>
      </p:pic>
      <p:sp>
        <p:nvSpPr>
          <p:cNvPr id="4" name="投影片編號版面配置區 3">
            <a:extLst>
              <a:ext uri="{FF2B5EF4-FFF2-40B4-BE49-F238E27FC236}">
                <a16:creationId xmlns:a16="http://schemas.microsoft.com/office/drawing/2014/main" id="{707B78D3-B880-0B42-C465-91E518E65CE0}"/>
              </a:ext>
            </a:extLst>
          </p:cNvPr>
          <p:cNvSpPr>
            <a:spLocks noGrp="1"/>
          </p:cNvSpPr>
          <p:nvPr>
            <p:ph type="sldNum" sz="quarter" idx="12"/>
          </p:nvPr>
        </p:nvSpPr>
        <p:spPr/>
        <p:txBody>
          <a:bodyPr/>
          <a:lstStyle/>
          <a:p>
            <a:fld id="{00E7FEA6-94FA-414F-B673-DA79800F41AA}" type="slidenum">
              <a:rPr lang="zh-TW" altLang="en-US" smtClean="0"/>
              <a:t>33</a:t>
            </a:fld>
            <a:endParaRPr lang="zh-TW" altLang="en-US"/>
          </a:p>
        </p:txBody>
      </p:sp>
    </p:spTree>
    <p:extLst>
      <p:ext uri="{BB962C8B-B14F-4D97-AF65-F5344CB8AC3E}">
        <p14:creationId xmlns:p14="http://schemas.microsoft.com/office/powerpoint/2010/main" val="22301830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4570CF-A0A6-B99A-BDBC-8E65D87EF1AE}"/>
              </a:ext>
            </a:extLst>
          </p:cNvPr>
          <p:cNvSpPr>
            <a:spLocks noGrp="1"/>
          </p:cNvSpPr>
          <p:nvPr>
            <p:ph type="title"/>
          </p:nvPr>
        </p:nvSpPr>
        <p:spPr/>
        <p:txBody>
          <a:bodyPr/>
          <a:lstStyle/>
          <a:p>
            <a:r>
              <a:rPr lang="en-US" altLang="zh-TW" dirty="0" err="1"/>
              <a:t>GeodisTK</a:t>
            </a:r>
            <a:r>
              <a:rPr lang="zh-TW" altLang="en-US" dirty="0"/>
              <a:t> </a:t>
            </a:r>
            <a:r>
              <a:rPr lang="en-US" altLang="zh-TW" dirty="0" err="1"/>
              <a:t>colab</a:t>
            </a:r>
            <a:r>
              <a:rPr lang="zh-TW" altLang="en-US" dirty="0"/>
              <a:t>運行</a:t>
            </a:r>
            <a:r>
              <a:rPr lang="en-US" altLang="zh-TW" dirty="0"/>
              <a:t>3d image demo</a:t>
            </a:r>
            <a:endParaRPr lang="zh-TW" altLang="en-US" dirty="0"/>
          </a:p>
        </p:txBody>
      </p:sp>
      <p:sp>
        <p:nvSpPr>
          <p:cNvPr id="4" name="投影片編號版面配置區 3">
            <a:extLst>
              <a:ext uri="{FF2B5EF4-FFF2-40B4-BE49-F238E27FC236}">
                <a16:creationId xmlns:a16="http://schemas.microsoft.com/office/drawing/2014/main" id="{707B78D3-B880-0B42-C465-91E518E65CE0}"/>
              </a:ext>
            </a:extLst>
          </p:cNvPr>
          <p:cNvSpPr>
            <a:spLocks noGrp="1"/>
          </p:cNvSpPr>
          <p:nvPr>
            <p:ph type="sldNum" sz="quarter" idx="12"/>
          </p:nvPr>
        </p:nvSpPr>
        <p:spPr/>
        <p:txBody>
          <a:bodyPr/>
          <a:lstStyle/>
          <a:p>
            <a:fld id="{00E7FEA6-94FA-414F-B673-DA79800F41AA}" type="slidenum">
              <a:rPr lang="zh-TW" altLang="en-US" smtClean="0"/>
              <a:t>34</a:t>
            </a:fld>
            <a:endParaRPr lang="zh-TW" altLang="en-US"/>
          </a:p>
        </p:txBody>
      </p:sp>
      <p:pic>
        <p:nvPicPr>
          <p:cNvPr id="14" name="內容版面配置區 13">
            <a:extLst>
              <a:ext uri="{FF2B5EF4-FFF2-40B4-BE49-F238E27FC236}">
                <a16:creationId xmlns:a16="http://schemas.microsoft.com/office/drawing/2014/main" id="{C6028A29-9B48-AD65-3266-C93A1BF91EE6}"/>
              </a:ext>
            </a:extLst>
          </p:cNvPr>
          <p:cNvPicPr>
            <a:picLocks noGrp="1" noChangeAspect="1"/>
          </p:cNvPicPr>
          <p:nvPr>
            <p:ph idx="1"/>
          </p:nvPr>
        </p:nvPicPr>
        <p:blipFill>
          <a:blip r:embed="rId2"/>
          <a:stretch>
            <a:fillRect/>
          </a:stretch>
        </p:blipFill>
        <p:spPr>
          <a:xfrm>
            <a:off x="1559496" y="2318834"/>
            <a:ext cx="8777488" cy="2127875"/>
          </a:xfrm>
        </p:spPr>
      </p:pic>
    </p:spTree>
    <p:extLst>
      <p:ext uri="{BB962C8B-B14F-4D97-AF65-F5344CB8AC3E}">
        <p14:creationId xmlns:p14="http://schemas.microsoft.com/office/powerpoint/2010/main" val="20625133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895F093-3F0D-5A6E-6361-F2933AD16B31}"/>
              </a:ext>
            </a:extLst>
          </p:cNvPr>
          <p:cNvSpPr>
            <a:spLocks noGrp="1"/>
          </p:cNvSpPr>
          <p:nvPr>
            <p:ph type="title"/>
          </p:nvPr>
        </p:nvSpPr>
        <p:spPr/>
        <p:txBody>
          <a:bodyPr/>
          <a:lstStyle/>
          <a:p>
            <a:r>
              <a:rPr lang="en-US" altLang="zh-TW" dirty="0" err="1"/>
              <a:t>MIDeepSeg</a:t>
            </a:r>
            <a:r>
              <a:rPr lang="zh-TW" altLang="en-US" dirty="0"/>
              <a:t>運行</a:t>
            </a:r>
            <a:r>
              <a:rPr lang="en-US" altLang="zh-TW" dirty="0"/>
              <a:t>(</a:t>
            </a:r>
            <a:r>
              <a:rPr lang="zh-TW" altLang="en-US" dirty="0"/>
              <a:t>本地、</a:t>
            </a:r>
            <a:r>
              <a:rPr lang="en-US" altLang="zh-TW" dirty="0" err="1"/>
              <a:t>colab</a:t>
            </a:r>
            <a:r>
              <a:rPr lang="zh-TW" altLang="en-US" dirty="0"/>
              <a:t>皆失敗</a:t>
            </a:r>
            <a:r>
              <a:rPr lang="en-US" altLang="zh-TW" dirty="0"/>
              <a:t>)</a:t>
            </a:r>
            <a:endParaRPr lang="zh-TW" altLang="en-US" dirty="0"/>
          </a:p>
        </p:txBody>
      </p:sp>
      <p:sp>
        <p:nvSpPr>
          <p:cNvPr id="3" name="內容版面配置區 2">
            <a:extLst>
              <a:ext uri="{FF2B5EF4-FFF2-40B4-BE49-F238E27FC236}">
                <a16:creationId xmlns:a16="http://schemas.microsoft.com/office/drawing/2014/main" id="{F68AA922-886D-7B40-62DF-A7118C4F2626}"/>
              </a:ext>
            </a:extLst>
          </p:cNvPr>
          <p:cNvSpPr>
            <a:spLocks noGrp="1"/>
          </p:cNvSpPr>
          <p:nvPr>
            <p:ph idx="1"/>
          </p:nvPr>
        </p:nvSpPr>
        <p:spPr/>
        <p:txBody>
          <a:bodyPr/>
          <a:lstStyle/>
          <a:p>
            <a:r>
              <a:rPr lang="zh-TW" altLang="en-US" dirty="0"/>
              <a:t>失敗原因</a:t>
            </a:r>
            <a:endParaRPr lang="en-US" altLang="zh-TW" dirty="0"/>
          </a:p>
          <a:p>
            <a:r>
              <a:rPr lang="zh-TW" altLang="en-US" dirty="0"/>
              <a:t>本地</a:t>
            </a:r>
            <a:r>
              <a:rPr lang="en-US" altLang="zh-TW" dirty="0"/>
              <a:t>:</a:t>
            </a:r>
            <a:r>
              <a:rPr lang="zh-TW" altLang="en-US" dirty="0"/>
              <a:t> </a:t>
            </a:r>
            <a:r>
              <a:rPr lang="en-US" altLang="zh-TW" dirty="0"/>
              <a:t>C++</a:t>
            </a:r>
            <a:r>
              <a:rPr lang="zh-TW" altLang="en-US" dirty="0"/>
              <a:t>套件有問題</a:t>
            </a:r>
            <a:endParaRPr lang="en-US" altLang="zh-TW" dirty="0"/>
          </a:p>
          <a:p>
            <a:r>
              <a:rPr lang="en-US" altLang="zh-TW" dirty="0" err="1"/>
              <a:t>Colab</a:t>
            </a:r>
            <a:r>
              <a:rPr lang="en-US" altLang="zh-TW" dirty="0"/>
              <a:t>:</a:t>
            </a:r>
            <a:r>
              <a:rPr lang="zh-TW" altLang="en-US" dirty="0"/>
              <a:t> </a:t>
            </a:r>
            <a:r>
              <a:rPr lang="en-US" altLang="zh-TW" dirty="0"/>
              <a:t>GUI</a:t>
            </a:r>
            <a:r>
              <a:rPr lang="zh-TW" altLang="en-US" dirty="0"/>
              <a:t> 不支援</a:t>
            </a:r>
          </a:p>
        </p:txBody>
      </p:sp>
      <p:sp>
        <p:nvSpPr>
          <p:cNvPr id="4" name="投影片編號版面配置區 3">
            <a:extLst>
              <a:ext uri="{FF2B5EF4-FFF2-40B4-BE49-F238E27FC236}">
                <a16:creationId xmlns:a16="http://schemas.microsoft.com/office/drawing/2014/main" id="{02457BF1-D779-76E2-A2D2-56DF96CCED87}"/>
              </a:ext>
            </a:extLst>
          </p:cNvPr>
          <p:cNvSpPr>
            <a:spLocks noGrp="1"/>
          </p:cNvSpPr>
          <p:nvPr>
            <p:ph type="sldNum" sz="quarter" idx="12"/>
          </p:nvPr>
        </p:nvSpPr>
        <p:spPr/>
        <p:txBody>
          <a:bodyPr/>
          <a:lstStyle/>
          <a:p>
            <a:fld id="{00E7FEA6-94FA-414F-B673-DA79800F41AA}" type="slidenum">
              <a:rPr lang="zh-TW" altLang="en-US" smtClean="0"/>
              <a:t>35</a:t>
            </a:fld>
            <a:endParaRPr lang="zh-TW" altLang="en-US"/>
          </a:p>
        </p:txBody>
      </p:sp>
      <p:pic>
        <p:nvPicPr>
          <p:cNvPr id="6" name="pancreas">
            <a:hlinkClick r:id="" action="ppaction://media"/>
            <a:extLst>
              <a:ext uri="{FF2B5EF4-FFF2-40B4-BE49-F238E27FC236}">
                <a16:creationId xmlns:a16="http://schemas.microsoft.com/office/drawing/2014/main" id="{53EC14A4-F69C-1A7A-DD33-E9BA57D6696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843972" y="2218395"/>
            <a:ext cx="5041776" cy="4430651"/>
          </a:xfrm>
          <a:prstGeom prst="rect">
            <a:avLst/>
          </a:prstGeom>
        </p:spPr>
      </p:pic>
      <p:sp>
        <p:nvSpPr>
          <p:cNvPr id="7" name="內容版面配置區 2">
            <a:extLst>
              <a:ext uri="{FF2B5EF4-FFF2-40B4-BE49-F238E27FC236}">
                <a16:creationId xmlns:a16="http://schemas.microsoft.com/office/drawing/2014/main" id="{DB306896-6C40-6D75-14A7-A9A5A0979683}"/>
              </a:ext>
            </a:extLst>
          </p:cNvPr>
          <p:cNvSpPr txBox="1">
            <a:spLocks/>
          </p:cNvSpPr>
          <p:nvPr/>
        </p:nvSpPr>
        <p:spPr>
          <a:xfrm>
            <a:off x="5699956" y="751496"/>
            <a:ext cx="7030380" cy="17122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TW" dirty="0"/>
          </a:p>
          <a:p>
            <a:endParaRPr lang="en-US" altLang="zh-TW" dirty="0"/>
          </a:p>
          <a:p>
            <a:r>
              <a:rPr lang="en-US" altLang="zh-TW" dirty="0"/>
              <a:t>Demo video</a:t>
            </a:r>
            <a:endParaRPr lang="zh-TW" altLang="en-US" dirty="0"/>
          </a:p>
        </p:txBody>
      </p:sp>
    </p:spTree>
    <p:extLst>
      <p:ext uri="{BB962C8B-B14F-4D97-AF65-F5344CB8AC3E}">
        <p14:creationId xmlns:p14="http://schemas.microsoft.com/office/powerpoint/2010/main" val="418532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ED71DB-3063-F2CB-F201-7AD65D18E319}"/>
              </a:ext>
            </a:extLst>
          </p:cNvPr>
          <p:cNvSpPr>
            <a:spLocks noGrp="1"/>
          </p:cNvSpPr>
          <p:nvPr>
            <p:ph type="title"/>
          </p:nvPr>
        </p:nvSpPr>
        <p:spPr/>
        <p:txBody>
          <a:bodyPr/>
          <a:lstStyle/>
          <a:p>
            <a:r>
              <a:rPr lang="zh-TW" altLang="en-US" dirty="0"/>
              <a:t>摘要與介紹</a:t>
            </a:r>
          </a:p>
        </p:txBody>
      </p:sp>
      <p:sp>
        <p:nvSpPr>
          <p:cNvPr id="3" name="文字版面配置區 2">
            <a:extLst>
              <a:ext uri="{FF2B5EF4-FFF2-40B4-BE49-F238E27FC236}">
                <a16:creationId xmlns:a16="http://schemas.microsoft.com/office/drawing/2014/main" id="{60F6AA8B-88EE-6FA7-ED4B-C114014D7464}"/>
              </a:ext>
            </a:extLst>
          </p:cNvPr>
          <p:cNvSpPr>
            <a:spLocks noGrp="1"/>
          </p:cNvSpPr>
          <p:nvPr>
            <p:ph type="body" idx="1"/>
          </p:nvPr>
        </p:nvSpPr>
        <p:spPr/>
        <p:txBody>
          <a:bodyPr/>
          <a:lstStyle/>
          <a:p>
            <a:endParaRPr lang="zh-TW" altLang="en-US" dirty="0"/>
          </a:p>
        </p:txBody>
      </p:sp>
      <p:sp>
        <p:nvSpPr>
          <p:cNvPr id="4" name="投影片編號版面配置區 3">
            <a:extLst>
              <a:ext uri="{FF2B5EF4-FFF2-40B4-BE49-F238E27FC236}">
                <a16:creationId xmlns:a16="http://schemas.microsoft.com/office/drawing/2014/main" id="{AEAF82C3-4CE5-87D3-AE4C-5EB897A4B53B}"/>
              </a:ext>
            </a:extLst>
          </p:cNvPr>
          <p:cNvSpPr>
            <a:spLocks noGrp="1"/>
          </p:cNvSpPr>
          <p:nvPr>
            <p:ph type="sldNum" sz="quarter" idx="12"/>
          </p:nvPr>
        </p:nvSpPr>
        <p:spPr/>
        <p:txBody>
          <a:bodyPr/>
          <a:lstStyle/>
          <a:p>
            <a:fld id="{00E7FEA6-94FA-414F-B673-DA79800F41AA}" type="slidenum">
              <a:rPr lang="zh-TW" altLang="en-US" smtClean="0"/>
              <a:t>4</a:t>
            </a:fld>
            <a:endParaRPr lang="zh-TW" altLang="en-US"/>
          </a:p>
        </p:txBody>
      </p:sp>
    </p:spTree>
    <p:extLst>
      <p:ext uri="{BB962C8B-B14F-4D97-AF65-F5344CB8AC3E}">
        <p14:creationId xmlns:p14="http://schemas.microsoft.com/office/powerpoint/2010/main" val="2686383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3E6D9C2-6399-AF33-0D1A-59481A912E8C}"/>
              </a:ext>
            </a:extLst>
          </p:cNvPr>
          <p:cNvSpPr>
            <a:spLocks noGrp="1"/>
          </p:cNvSpPr>
          <p:nvPr>
            <p:ph type="title"/>
          </p:nvPr>
        </p:nvSpPr>
        <p:spPr/>
        <p:txBody>
          <a:bodyPr/>
          <a:lstStyle/>
          <a:p>
            <a:r>
              <a:rPr lang="zh-TW" altLang="en-US" dirty="0"/>
              <a:t>摘要</a:t>
            </a:r>
          </a:p>
        </p:txBody>
      </p:sp>
      <p:sp>
        <p:nvSpPr>
          <p:cNvPr id="3" name="內容版面配置區 2">
            <a:extLst>
              <a:ext uri="{FF2B5EF4-FFF2-40B4-BE49-F238E27FC236}">
                <a16:creationId xmlns:a16="http://schemas.microsoft.com/office/drawing/2014/main" id="{D762EA2C-3E40-242D-9664-8E32ACA3E1CA}"/>
              </a:ext>
            </a:extLst>
          </p:cNvPr>
          <p:cNvSpPr>
            <a:spLocks noGrp="1"/>
          </p:cNvSpPr>
          <p:nvPr>
            <p:ph idx="1"/>
          </p:nvPr>
        </p:nvSpPr>
        <p:spPr>
          <a:xfrm>
            <a:off x="838200" y="1808820"/>
            <a:ext cx="10515600" cy="4351338"/>
          </a:xfrm>
        </p:spPr>
        <p:txBody>
          <a:bodyPr/>
          <a:lstStyle/>
          <a:p>
            <a:r>
              <a:rPr lang="zh-TW" altLang="en-US" dirty="0"/>
              <a:t>醫學影像</a:t>
            </a:r>
            <a:endParaRPr lang="en-US" altLang="zh-TW" dirty="0"/>
          </a:p>
          <a:p>
            <a:r>
              <a:rPr lang="zh-TW" altLang="en-US" dirty="0"/>
              <a:t>為減少大量使用者交互需求</a:t>
            </a:r>
            <a:endParaRPr lang="en-US" altLang="zh-TW" dirty="0"/>
          </a:p>
          <a:p>
            <a:r>
              <a:rPr lang="zh-TW" altLang="en-US" dirty="0"/>
              <a:t>因過往交互式分割方法在先前未見過的物件上表現較差</a:t>
            </a:r>
            <a:endParaRPr lang="en-US" altLang="zh-TW" dirty="0"/>
          </a:p>
          <a:p>
            <a:r>
              <a:rPr lang="zh-TW" altLang="en-US" dirty="0"/>
              <a:t>提出了深度學習的互動式分割方法</a:t>
            </a:r>
            <a:endParaRPr lang="en-US" altLang="zh-TW" dirty="0"/>
          </a:p>
          <a:p>
            <a:r>
              <a:rPr lang="zh-TW" altLang="en-US" dirty="0"/>
              <a:t>僅需要使用者點擊作為輸入</a:t>
            </a:r>
            <a:endParaRPr lang="en-US" altLang="zh-TW" dirty="0"/>
          </a:p>
          <a:p>
            <a:r>
              <a:rPr lang="zh-TW" altLang="en-US" dirty="0"/>
              <a:t>將初始分割與僅少量附加的使用者點擊相結合，以有效地獲得精細的分割</a:t>
            </a:r>
            <a:endParaRPr lang="en-US" altLang="zh-TW" dirty="0"/>
          </a:p>
          <a:p>
            <a:r>
              <a:rPr lang="zh-TW" altLang="en-US" dirty="0"/>
              <a:t>在</a:t>
            </a:r>
            <a:r>
              <a:rPr lang="en-US" altLang="zh-TW" dirty="0"/>
              <a:t>2D</a:t>
            </a:r>
            <a:r>
              <a:rPr lang="zh-TW" altLang="en-US" dirty="0"/>
              <a:t>和</a:t>
            </a:r>
            <a:r>
              <a:rPr lang="en-US" altLang="zh-TW" dirty="0"/>
              <a:t>3D</a:t>
            </a:r>
            <a:r>
              <a:rPr lang="zh-TW" altLang="en-US" dirty="0"/>
              <a:t>醫學影像分割任務上進行廣泛的實驗來驗證此框架</a:t>
            </a:r>
            <a:endParaRPr lang="en-US" altLang="zh-TW" dirty="0"/>
          </a:p>
          <a:p>
            <a:endParaRPr lang="zh-TW" altLang="en-US" dirty="0"/>
          </a:p>
        </p:txBody>
      </p:sp>
      <p:sp>
        <p:nvSpPr>
          <p:cNvPr id="4" name="投影片編號版面配置區 3">
            <a:extLst>
              <a:ext uri="{FF2B5EF4-FFF2-40B4-BE49-F238E27FC236}">
                <a16:creationId xmlns:a16="http://schemas.microsoft.com/office/drawing/2014/main" id="{BC2BDF2B-D084-6CE8-2BB2-EF76ACD08E44}"/>
              </a:ext>
            </a:extLst>
          </p:cNvPr>
          <p:cNvSpPr>
            <a:spLocks noGrp="1"/>
          </p:cNvSpPr>
          <p:nvPr>
            <p:ph type="sldNum" sz="quarter" idx="12"/>
          </p:nvPr>
        </p:nvSpPr>
        <p:spPr/>
        <p:txBody>
          <a:bodyPr/>
          <a:lstStyle/>
          <a:p>
            <a:fld id="{00E7FEA6-94FA-414F-B673-DA79800F41AA}" type="slidenum">
              <a:rPr lang="zh-TW" altLang="en-US" smtClean="0"/>
              <a:t>5</a:t>
            </a:fld>
            <a:endParaRPr lang="zh-TW" altLang="en-US"/>
          </a:p>
        </p:txBody>
      </p:sp>
    </p:spTree>
    <p:extLst>
      <p:ext uri="{BB962C8B-B14F-4D97-AF65-F5344CB8AC3E}">
        <p14:creationId xmlns:p14="http://schemas.microsoft.com/office/powerpoint/2010/main" val="3313390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5FFB695-70D5-D980-878A-8B2B34B85FDF}"/>
              </a:ext>
            </a:extLst>
          </p:cNvPr>
          <p:cNvSpPr>
            <a:spLocks noGrp="1"/>
          </p:cNvSpPr>
          <p:nvPr>
            <p:ph type="title"/>
          </p:nvPr>
        </p:nvSpPr>
        <p:spPr/>
        <p:txBody>
          <a:bodyPr/>
          <a:lstStyle/>
          <a:p>
            <a:r>
              <a:rPr lang="zh-TW" altLang="en-US" dirty="0"/>
              <a:t>介紹</a:t>
            </a:r>
          </a:p>
        </p:txBody>
      </p:sp>
      <p:sp>
        <p:nvSpPr>
          <p:cNvPr id="3" name="內容版面配置區 2">
            <a:extLst>
              <a:ext uri="{FF2B5EF4-FFF2-40B4-BE49-F238E27FC236}">
                <a16:creationId xmlns:a16="http://schemas.microsoft.com/office/drawing/2014/main" id="{433BB338-D3C0-1205-5CE3-EF828E290CD9}"/>
              </a:ext>
            </a:extLst>
          </p:cNvPr>
          <p:cNvSpPr>
            <a:spLocks noGrp="1"/>
          </p:cNvSpPr>
          <p:nvPr>
            <p:ph idx="1"/>
          </p:nvPr>
        </p:nvSpPr>
        <p:spPr/>
        <p:txBody>
          <a:bodyPr/>
          <a:lstStyle/>
          <a:p>
            <a:r>
              <a:rPr lang="zh-TW" altLang="en-US" dirty="0"/>
              <a:t>醫學影像中</a:t>
            </a:r>
            <a:endParaRPr lang="en-US" altLang="zh-TW" dirty="0"/>
          </a:p>
          <a:p>
            <a:pPr marL="0" indent="0">
              <a:buNone/>
            </a:pPr>
            <a:r>
              <a:rPr lang="en-US" altLang="zh-TW" dirty="0"/>
              <a:t>	</a:t>
            </a:r>
            <a:r>
              <a:rPr lang="zh-TW" altLang="en-US" dirty="0"/>
              <a:t>自動分割</a:t>
            </a:r>
            <a:r>
              <a:rPr lang="en-US" altLang="zh-TW" dirty="0"/>
              <a:t>(automatic segmentation)</a:t>
            </a:r>
            <a:r>
              <a:rPr lang="zh-TW" altLang="en-US" dirty="0"/>
              <a:t> ✖️</a:t>
            </a:r>
            <a:endParaRPr lang="en-US" altLang="zh-TW" dirty="0"/>
          </a:p>
          <a:p>
            <a:pPr marL="0" indent="0">
              <a:buNone/>
            </a:pPr>
            <a:r>
              <a:rPr lang="en-US" altLang="zh-TW" dirty="0"/>
              <a:t>	</a:t>
            </a:r>
            <a:r>
              <a:rPr lang="zh-TW" altLang="en-US" dirty="0"/>
              <a:t>互動式分割</a:t>
            </a:r>
            <a:r>
              <a:rPr lang="en-US" altLang="zh-TW" dirty="0"/>
              <a:t>(interactive segmentation) </a:t>
            </a:r>
            <a:r>
              <a:rPr lang="zh-TW" altLang="en-US" dirty="0"/>
              <a:t>✔️</a:t>
            </a:r>
            <a:endParaRPr lang="en-US" altLang="zh-TW" dirty="0"/>
          </a:p>
          <a:p>
            <a:r>
              <a:rPr lang="zh-TW" altLang="en-US" dirty="0"/>
              <a:t>互動式分割需</a:t>
            </a:r>
            <a:r>
              <a:rPr lang="en-US" altLang="zh-TW" dirty="0"/>
              <a:t>:</a:t>
            </a:r>
          </a:p>
          <a:p>
            <a:pPr lvl="1"/>
            <a:r>
              <a:rPr lang="zh-TW" altLang="en-US" dirty="0"/>
              <a:t>少的使用者輸入</a:t>
            </a:r>
            <a:endParaRPr lang="en-US" altLang="zh-TW" dirty="0"/>
          </a:p>
          <a:p>
            <a:pPr lvl="1"/>
            <a:r>
              <a:rPr lang="zh-TW" altLang="en-US" dirty="0"/>
              <a:t>具有高效性</a:t>
            </a:r>
            <a:endParaRPr lang="en-US" altLang="zh-TW" dirty="0"/>
          </a:p>
          <a:p>
            <a:pPr lvl="1"/>
            <a:r>
              <a:rPr lang="zh-TW" altLang="en-US" dirty="0"/>
              <a:t>具有良好的泛化能力</a:t>
            </a:r>
            <a:endParaRPr lang="en-US" altLang="zh-TW" dirty="0"/>
          </a:p>
          <a:p>
            <a:r>
              <a:rPr lang="zh-TW" altLang="en-US" dirty="0"/>
              <a:t>傳統方法✖️</a:t>
            </a:r>
            <a:endParaRPr lang="en-US" altLang="zh-TW" dirty="0"/>
          </a:p>
          <a:p>
            <a:r>
              <a:rPr lang="zh-TW" altLang="en-US" dirty="0"/>
              <a:t>機器學習方法✔️</a:t>
            </a:r>
          </a:p>
        </p:txBody>
      </p:sp>
      <p:sp>
        <p:nvSpPr>
          <p:cNvPr id="4" name="投影片編號版面配置區 3">
            <a:extLst>
              <a:ext uri="{FF2B5EF4-FFF2-40B4-BE49-F238E27FC236}">
                <a16:creationId xmlns:a16="http://schemas.microsoft.com/office/drawing/2014/main" id="{76F76489-D9E1-41E7-83B0-DE3843DF1DDD}"/>
              </a:ext>
            </a:extLst>
          </p:cNvPr>
          <p:cNvSpPr>
            <a:spLocks noGrp="1"/>
          </p:cNvSpPr>
          <p:nvPr>
            <p:ph type="sldNum" sz="quarter" idx="12"/>
          </p:nvPr>
        </p:nvSpPr>
        <p:spPr/>
        <p:txBody>
          <a:bodyPr/>
          <a:lstStyle/>
          <a:p>
            <a:fld id="{00E7FEA6-94FA-414F-B673-DA79800F41AA}" type="slidenum">
              <a:rPr lang="zh-TW" altLang="en-US" smtClean="0"/>
              <a:t>6</a:t>
            </a:fld>
            <a:endParaRPr lang="zh-TW" altLang="en-US"/>
          </a:p>
        </p:txBody>
      </p:sp>
    </p:spTree>
    <p:extLst>
      <p:ext uri="{BB962C8B-B14F-4D97-AF65-F5344CB8AC3E}">
        <p14:creationId xmlns:p14="http://schemas.microsoft.com/office/powerpoint/2010/main" val="3204662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1EC9A42-A931-17CE-8D62-38B2FE4A0C2B}"/>
              </a:ext>
            </a:extLst>
          </p:cNvPr>
          <p:cNvSpPr>
            <a:spLocks noGrp="1"/>
          </p:cNvSpPr>
          <p:nvPr>
            <p:ph type="title"/>
          </p:nvPr>
        </p:nvSpPr>
        <p:spPr/>
        <p:txBody>
          <a:bodyPr/>
          <a:lstStyle/>
          <a:p>
            <a:r>
              <a:rPr lang="zh-TW" altLang="en-US" dirty="0"/>
              <a:t>介紹</a:t>
            </a:r>
          </a:p>
        </p:txBody>
      </p:sp>
      <p:sp>
        <p:nvSpPr>
          <p:cNvPr id="3" name="內容版面配置區 2">
            <a:extLst>
              <a:ext uri="{FF2B5EF4-FFF2-40B4-BE49-F238E27FC236}">
                <a16:creationId xmlns:a16="http://schemas.microsoft.com/office/drawing/2014/main" id="{961283DA-CDD0-DC78-7066-DC671F8D6F6D}"/>
              </a:ext>
            </a:extLst>
          </p:cNvPr>
          <p:cNvSpPr>
            <a:spLocks noGrp="1"/>
          </p:cNvSpPr>
          <p:nvPr>
            <p:ph idx="1"/>
          </p:nvPr>
        </p:nvSpPr>
        <p:spPr/>
        <p:txBody>
          <a:bodyPr>
            <a:normAutofit lnSpcReduction="10000"/>
          </a:bodyPr>
          <a:lstStyle/>
          <a:p>
            <a:pPr>
              <a:lnSpc>
                <a:spcPct val="150000"/>
              </a:lnSpc>
            </a:pPr>
            <a:r>
              <a:rPr lang="zh-TW" altLang="en-US" dirty="0"/>
              <a:t>提到先前的醫學影像分割方法的好壞</a:t>
            </a:r>
            <a:r>
              <a:rPr lang="en-US" altLang="zh-TW" dirty="0"/>
              <a:t>:</a:t>
            </a:r>
            <a:r>
              <a:rPr lang="zh-TW" altLang="en-US" dirty="0"/>
              <a:t>  </a:t>
            </a:r>
            <a:endParaRPr lang="en-US" altLang="zh-TW" dirty="0"/>
          </a:p>
          <a:p>
            <a:pPr lvl="1">
              <a:lnSpc>
                <a:spcPct val="150000"/>
              </a:lnSpc>
            </a:pPr>
            <a:r>
              <a:rPr lang="en-US" altLang="zh-TW" dirty="0" err="1"/>
              <a:t>DeepIGeoS</a:t>
            </a:r>
            <a:r>
              <a:rPr lang="zh-TW" altLang="en-US" dirty="0"/>
              <a:t>、</a:t>
            </a:r>
            <a:r>
              <a:rPr lang="en-US" altLang="zh-TW" dirty="0" err="1"/>
              <a:t>IFSeg</a:t>
            </a:r>
            <a:r>
              <a:rPr lang="zh-TW" altLang="en-US" dirty="0"/>
              <a:t>、</a:t>
            </a:r>
            <a:r>
              <a:rPr lang="en-US" altLang="zh-TW" dirty="0" err="1"/>
              <a:t>DeepCut</a:t>
            </a:r>
            <a:r>
              <a:rPr lang="zh-TW" altLang="en-US" dirty="0"/>
              <a:t>和</a:t>
            </a:r>
            <a:r>
              <a:rPr lang="en-US" altLang="zh-TW" dirty="0" err="1"/>
              <a:t>BIFSeg</a:t>
            </a:r>
            <a:endParaRPr lang="en-US" altLang="zh-TW" dirty="0"/>
          </a:p>
          <a:p>
            <a:pPr>
              <a:lnSpc>
                <a:spcPct val="150000"/>
              </a:lnSpc>
            </a:pPr>
            <a:r>
              <a:rPr lang="zh-TW" altLang="en-US" dirty="0"/>
              <a:t>如何有效地編碼使用者交互</a:t>
            </a:r>
            <a:r>
              <a:rPr lang="en-US" altLang="zh-TW" dirty="0"/>
              <a:t>(effectively encode user interactions)</a:t>
            </a:r>
          </a:p>
          <a:p>
            <a:pPr lvl="1">
              <a:lnSpc>
                <a:spcPct val="150000"/>
              </a:lnSpc>
            </a:pPr>
            <a:r>
              <a:rPr lang="zh-TW" altLang="en-US" dirty="0"/>
              <a:t>大多方式</a:t>
            </a:r>
            <a:r>
              <a:rPr lang="en-US" altLang="zh-TW" dirty="0"/>
              <a:t>:</a:t>
            </a:r>
            <a:r>
              <a:rPr lang="zh-TW" altLang="en-US" dirty="0"/>
              <a:t> 將互動轉換為</a:t>
            </a:r>
            <a:r>
              <a:rPr lang="en-US" altLang="zh-TW" dirty="0"/>
              <a:t>cue map</a:t>
            </a:r>
            <a:r>
              <a:rPr lang="zh-TW" altLang="en-US" dirty="0"/>
              <a:t>來編碼</a:t>
            </a:r>
            <a:endParaRPr lang="en-US" altLang="zh-TW" dirty="0"/>
          </a:p>
          <a:p>
            <a:pPr lvl="2">
              <a:lnSpc>
                <a:spcPct val="150000"/>
              </a:lnSpc>
            </a:pPr>
            <a:r>
              <a:rPr lang="en-US" altLang="zh-TW" dirty="0">
                <a:sym typeface="Wingdings" panose="05000000000000000000" pitchFamily="2" charset="2"/>
              </a:rPr>
              <a:t></a:t>
            </a:r>
            <a:r>
              <a:rPr lang="zh-TW" altLang="en-US" dirty="0">
                <a:sym typeface="Wingdings" panose="05000000000000000000" pitchFamily="2" charset="2"/>
              </a:rPr>
              <a:t>沒有圖像上下文資訊</a:t>
            </a:r>
            <a:endParaRPr lang="en-US" altLang="zh-TW" dirty="0">
              <a:sym typeface="Wingdings" panose="05000000000000000000" pitchFamily="2" charset="2"/>
            </a:endParaRPr>
          </a:p>
          <a:p>
            <a:pPr lvl="1">
              <a:lnSpc>
                <a:spcPct val="150000"/>
              </a:lnSpc>
            </a:pPr>
            <a:r>
              <a:rPr lang="zh-TW" altLang="en-US" dirty="0"/>
              <a:t>測地距離變換</a:t>
            </a:r>
            <a:r>
              <a:rPr lang="en-US" altLang="zh-TW" dirty="0"/>
              <a:t>(geodesic distance transform)</a:t>
            </a:r>
          </a:p>
          <a:p>
            <a:pPr lvl="2">
              <a:lnSpc>
                <a:spcPct val="150000"/>
              </a:lnSpc>
            </a:pPr>
            <a:r>
              <a:rPr lang="en-US" altLang="zh-TW" dirty="0">
                <a:sym typeface="Wingdings" panose="05000000000000000000" pitchFamily="2" charset="2"/>
              </a:rPr>
              <a:t></a:t>
            </a:r>
            <a:r>
              <a:rPr lang="zh-TW" altLang="en-US" dirty="0"/>
              <a:t>空間平滑且對比敏感的</a:t>
            </a:r>
            <a:endParaRPr lang="en-US" altLang="zh-TW" dirty="0"/>
          </a:p>
          <a:p>
            <a:endParaRPr lang="zh-TW" altLang="en-US" dirty="0"/>
          </a:p>
        </p:txBody>
      </p:sp>
      <p:sp>
        <p:nvSpPr>
          <p:cNvPr id="4" name="投影片編號版面配置區 3">
            <a:extLst>
              <a:ext uri="{FF2B5EF4-FFF2-40B4-BE49-F238E27FC236}">
                <a16:creationId xmlns:a16="http://schemas.microsoft.com/office/drawing/2014/main" id="{0029F9DC-C4C0-3274-69C0-20D89A022EAB}"/>
              </a:ext>
            </a:extLst>
          </p:cNvPr>
          <p:cNvSpPr>
            <a:spLocks noGrp="1"/>
          </p:cNvSpPr>
          <p:nvPr>
            <p:ph type="sldNum" sz="quarter" idx="12"/>
          </p:nvPr>
        </p:nvSpPr>
        <p:spPr/>
        <p:txBody>
          <a:bodyPr/>
          <a:lstStyle/>
          <a:p>
            <a:fld id="{00E7FEA6-94FA-414F-B673-DA79800F41AA}" type="slidenum">
              <a:rPr lang="zh-TW" altLang="en-US" smtClean="0"/>
              <a:t>7</a:t>
            </a:fld>
            <a:endParaRPr lang="zh-TW" altLang="en-US"/>
          </a:p>
        </p:txBody>
      </p:sp>
    </p:spTree>
    <p:extLst>
      <p:ext uri="{BB962C8B-B14F-4D97-AF65-F5344CB8AC3E}">
        <p14:creationId xmlns:p14="http://schemas.microsoft.com/office/powerpoint/2010/main" val="1146298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5DE2A9-FCCA-A113-76FF-13586B8BE0FB}"/>
              </a:ext>
            </a:extLst>
          </p:cNvPr>
          <p:cNvSpPr>
            <a:spLocks noGrp="1"/>
          </p:cNvSpPr>
          <p:nvPr>
            <p:ph type="title"/>
          </p:nvPr>
        </p:nvSpPr>
        <p:spPr/>
        <p:txBody>
          <a:bodyPr/>
          <a:lstStyle/>
          <a:p>
            <a:r>
              <a:rPr lang="zh-TW" altLang="en-US" dirty="0"/>
              <a:t>提出框架</a:t>
            </a:r>
          </a:p>
        </p:txBody>
      </p:sp>
      <p:sp>
        <p:nvSpPr>
          <p:cNvPr id="3" name="內容版面配置區 2">
            <a:extLst>
              <a:ext uri="{FF2B5EF4-FFF2-40B4-BE49-F238E27FC236}">
                <a16:creationId xmlns:a16="http://schemas.microsoft.com/office/drawing/2014/main" id="{B069E104-BE00-5EC9-6BFC-19B846456136}"/>
              </a:ext>
            </a:extLst>
          </p:cNvPr>
          <p:cNvSpPr>
            <a:spLocks noGrp="1"/>
          </p:cNvSpPr>
          <p:nvPr>
            <p:ph idx="1"/>
          </p:nvPr>
        </p:nvSpPr>
        <p:spPr>
          <a:xfrm>
            <a:off x="838199" y="1825625"/>
            <a:ext cx="4778035" cy="4351338"/>
          </a:xfrm>
        </p:spPr>
        <p:txBody>
          <a:bodyPr/>
          <a:lstStyle/>
          <a:p>
            <a:pPr marL="0" indent="0">
              <a:buNone/>
            </a:pPr>
            <a:r>
              <a:rPr lang="zh-TW" altLang="en-US" dirty="0"/>
              <a:t>好處</a:t>
            </a:r>
            <a:endParaRPr lang="en-US" altLang="zh-TW" dirty="0"/>
          </a:p>
          <a:p>
            <a:r>
              <a:rPr lang="zh-TW" altLang="en-US" dirty="0"/>
              <a:t>更好的互動分割</a:t>
            </a:r>
            <a:r>
              <a:rPr lang="en-US" altLang="zh-TW" dirty="0"/>
              <a:t>2D</a:t>
            </a:r>
            <a:r>
              <a:rPr lang="zh-TW" altLang="en-US" dirty="0"/>
              <a:t>和</a:t>
            </a:r>
            <a:r>
              <a:rPr lang="en-US" altLang="zh-TW" dirty="0"/>
              <a:t>3D</a:t>
            </a:r>
            <a:r>
              <a:rPr lang="zh-TW" altLang="en-US" dirty="0"/>
              <a:t>醫學影像</a:t>
            </a:r>
            <a:endParaRPr lang="en-US" altLang="zh-TW" dirty="0"/>
          </a:p>
          <a:p>
            <a:r>
              <a:rPr lang="zh-TW" altLang="en-US" dirty="0"/>
              <a:t>高泛化能力</a:t>
            </a:r>
            <a:endParaRPr lang="en-US" altLang="zh-TW" dirty="0"/>
          </a:p>
          <a:p>
            <a:r>
              <a:rPr lang="zh-TW" altLang="en-US" dirty="0"/>
              <a:t>僅需要少量使用者點擊作為使用者互動</a:t>
            </a:r>
            <a:endParaRPr lang="en-US" altLang="zh-TW" dirty="0"/>
          </a:p>
          <a:p>
            <a:endParaRPr lang="zh-TW" altLang="en-US" dirty="0"/>
          </a:p>
        </p:txBody>
      </p:sp>
      <p:sp>
        <p:nvSpPr>
          <p:cNvPr id="4" name="投影片編號版面配置區 3">
            <a:extLst>
              <a:ext uri="{FF2B5EF4-FFF2-40B4-BE49-F238E27FC236}">
                <a16:creationId xmlns:a16="http://schemas.microsoft.com/office/drawing/2014/main" id="{C256142D-776B-29F1-82CD-FCA95F6E20D9}"/>
              </a:ext>
            </a:extLst>
          </p:cNvPr>
          <p:cNvSpPr>
            <a:spLocks noGrp="1"/>
          </p:cNvSpPr>
          <p:nvPr>
            <p:ph type="sldNum" sz="quarter" idx="12"/>
          </p:nvPr>
        </p:nvSpPr>
        <p:spPr/>
        <p:txBody>
          <a:bodyPr/>
          <a:lstStyle/>
          <a:p>
            <a:fld id="{00E7FEA6-94FA-414F-B673-DA79800F41AA}" type="slidenum">
              <a:rPr lang="zh-TW" altLang="en-US" smtClean="0"/>
              <a:t>8</a:t>
            </a:fld>
            <a:endParaRPr lang="zh-TW" altLang="en-US"/>
          </a:p>
        </p:txBody>
      </p:sp>
      <p:sp>
        <p:nvSpPr>
          <p:cNvPr id="5" name="內容版面配置區 2">
            <a:extLst>
              <a:ext uri="{FF2B5EF4-FFF2-40B4-BE49-F238E27FC236}">
                <a16:creationId xmlns:a16="http://schemas.microsoft.com/office/drawing/2014/main" id="{462A788D-79B0-7DFE-35BC-CB3A41567A8D}"/>
              </a:ext>
            </a:extLst>
          </p:cNvPr>
          <p:cNvSpPr txBox="1">
            <a:spLocks/>
          </p:cNvSpPr>
          <p:nvPr/>
        </p:nvSpPr>
        <p:spPr>
          <a:xfrm>
            <a:off x="6575766" y="1825625"/>
            <a:ext cx="495683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TW" altLang="en-US" dirty="0"/>
              <a:t>運用</a:t>
            </a:r>
            <a:endParaRPr lang="en-US" altLang="zh-TW" dirty="0"/>
          </a:p>
          <a:p>
            <a:r>
              <a:rPr lang="en-US" altLang="zh-TW" dirty="0"/>
              <a:t>CNN</a:t>
            </a:r>
          </a:p>
          <a:p>
            <a:r>
              <a:rPr lang="en-US" altLang="zh-TW" dirty="0"/>
              <a:t>Exponentialized Geodesic Distance (EGD) transform</a:t>
            </a:r>
          </a:p>
          <a:p>
            <a:r>
              <a:rPr lang="zh-TW" altLang="en-US" dirty="0"/>
              <a:t>一種資訊融合方法</a:t>
            </a:r>
          </a:p>
        </p:txBody>
      </p:sp>
    </p:spTree>
    <p:extLst>
      <p:ext uri="{BB962C8B-B14F-4D97-AF65-F5344CB8AC3E}">
        <p14:creationId xmlns:p14="http://schemas.microsoft.com/office/powerpoint/2010/main" val="3682303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5DE2A9-FCCA-A113-76FF-13586B8BE0FB}"/>
              </a:ext>
            </a:extLst>
          </p:cNvPr>
          <p:cNvSpPr>
            <a:spLocks noGrp="1"/>
          </p:cNvSpPr>
          <p:nvPr>
            <p:ph type="title"/>
          </p:nvPr>
        </p:nvSpPr>
        <p:spPr/>
        <p:txBody>
          <a:bodyPr/>
          <a:lstStyle/>
          <a:p>
            <a:r>
              <a:rPr lang="zh-TW" altLang="en-US" dirty="0"/>
              <a:t>流程圖</a:t>
            </a:r>
          </a:p>
        </p:txBody>
      </p:sp>
      <p:sp>
        <p:nvSpPr>
          <p:cNvPr id="3" name="內容版面配置區 2">
            <a:extLst>
              <a:ext uri="{FF2B5EF4-FFF2-40B4-BE49-F238E27FC236}">
                <a16:creationId xmlns:a16="http://schemas.microsoft.com/office/drawing/2014/main" id="{B069E104-BE00-5EC9-6BFC-19B846456136}"/>
              </a:ext>
            </a:extLst>
          </p:cNvPr>
          <p:cNvSpPr>
            <a:spLocks noGrp="1"/>
          </p:cNvSpPr>
          <p:nvPr>
            <p:ph idx="1"/>
          </p:nvPr>
        </p:nvSpPr>
        <p:spPr>
          <a:xfrm>
            <a:off x="838199" y="4221087"/>
            <a:ext cx="4778035" cy="1955875"/>
          </a:xfrm>
        </p:spPr>
        <p:txBody>
          <a:bodyPr>
            <a:normAutofit/>
          </a:bodyPr>
          <a:lstStyle/>
          <a:p>
            <a:pPr marL="0" indent="0">
              <a:buNone/>
            </a:pPr>
            <a:r>
              <a:rPr lang="zh-TW" altLang="en-US" dirty="0"/>
              <a:t>階段</a:t>
            </a:r>
            <a:r>
              <a:rPr lang="en-US" altLang="zh-TW" dirty="0"/>
              <a:t>1</a:t>
            </a:r>
            <a:r>
              <a:rPr lang="zh-TW" altLang="en-US" dirty="0"/>
              <a:t>：使用者提供的內部邊緣點透過</a:t>
            </a:r>
            <a:r>
              <a:rPr lang="en-US" altLang="zh-TW" dirty="0"/>
              <a:t>EGD</a:t>
            </a:r>
            <a:r>
              <a:rPr lang="zh-TW" altLang="en-US" dirty="0"/>
              <a:t>映射進行編碼，再以</a:t>
            </a:r>
            <a:r>
              <a:rPr lang="en-US" altLang="zh-TW" dirty="0"/>
              <a:t>CNN</a:t>
            </a:r>
            <a:r>
              <a:rPr lang="zh-TW" altLang="en-US" dirty="0"/>
              <a:t>獲得初始分割</a:t>
            </a:r>
          </a:p>
        </p:txBody>
      </p:sp>
      <p:sp>
        <p:nvSpPr>
          <p:cNvPr id="4" name="投影片編號版面配置區 3">
            <a:extLst>
              <a:ext uri="{FF2B5EF4-FFF2-40B4-BE49-F238E27FC236}">
                <a16:creationId xmlns:a16="http://schemas.microsoft.com/office/drawing/2014/main" id="{C256142D-776B-29F1-82CD-FCA95F6E20D9}"/>
              </a:ext>
            </a:extLst>
          </p:cNvPr>
          <p:cNvSpPr>
            <a:spLocks noGrp="1"/>
          </p:cNvSpPr>
          <p:nvPr>
            <p:ph type="sldNum" sz="quarter" idx="12"/>
          </p:nvPr>
        </p:nvSpPr>
        <p:spPr/>
        <p:txBody>
          <a:bodyPr/>
          <a:lstStyle/>
          <a:p>
            <a:fld id="{00E7FEA6-94FA-414F-B673-DA79800F41AA}" type="slidenum">
              <a:rPr lang="zh-TW" altLang="en-US" smtClean="0"/>
              <a:t>9</a:t>
            </a:fld>
            <a:endParaRPr lang="zh-TW" altLang="en-US"/>
          </a:p>
        </p:txBody>
      </p:sp>
      <p:pic>
        <p:nvPicPr>
          <p:cNvPr id="7" name="圖片 6">
            <a:extLst>
              <a:ext uri="{FF2B5EF4-FFF2-40B4-BE49-F238E27FC236}">
                <a16:creationId xmlns:a16="http://schemas.microsoft.com/office/drawing/2014/main" id="{415D4769-2E75-95EC-B6EA-37D9F4BB6E67}"/>
              </a:ext>
            </a:extLst>
          </p:cNvPr>
          <p:cNvPicPr>
            <a:picLocks noChangeAspect="1"/>
          </p:cNvPicPr>
          <p:nvPr/>
        </p:nvPicPr>
        <p:blipFill>
          <a:blip r:embed="rId3"/>
          <a:stretch>
            <a:fillRect/>
          </a:stretch>
        </p:blipFill>
        <p:spPr>
          <a:xfrm>
            <a:off x="0" y="1367314"/>
            <a:ext cx="12154953" cy="2834886"/>
          </a:xfrm>
          <a:prstGeom prst="rect">
            <a:avLst/>
          </a:prstGeom>
        </p:spPr>
      </p:pic>
      <p:sp>
        <p:nvSpPr>
          <p:cNvPr id="8" name="內容版面配置區 2">
            <a:extLst>
              <a:ext uri="{FF2B5EF4-FFF2-40B4-BE49-F238E27FC236}">
                <a16:creationId xmlns:a16="http://schemas.microsoft.com/office/drawing/2014/main" id="{9BF97606-827B-13B0-3362-09CAB8B971EC}"/>
              </a:ext>
            </a:extLst>
          </p:cNvPr>
          <p:cNvSpPr txBox="1">
            <a:spLocks/>
          </p:cNvSpPr>
          <p:nvPr/>
        </p:nvSpPr>
        <p:spPr>
          <a:xfrm>
            <a:off x="6575765" y="4202200"/>
            <a:ext cx="4778035" cy="1955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TW" altLang="en-US" dirty="0"/>
              <a:t>階段</a:t>
            </a:r>
            <a:r>
              <a:rPr lang="en-US" altLang="zh-TW" dirty="0"/>
              <a:t>2</a:t>
            </a:r>
            <a:r>
              <a:rPr lang="zh-TW" altLang="en-US" dirty="0"/>
              <a:t>：資訊融合後，採用</a:t>
            </a:r>
            <a:r>
              <a:rPr lang="en-US" altLang="zh-TW" dirty="0"/>
              <a:t>Graph Cut</a:t>
            </a:r>
            <a:r>
              <a:rPr lang="zh-TW" altLang="en-US" dirty="0"/>
              <a:t>來對初始分割進行精細化。</a:t>
            </a:r>
          </a:p>
        </p:txBody>
      </p:sp>
    </p:spTree>
    <p:extLst>
      <p:ext uri="{BB962C8B-B14F-4D97-AF65-F5344CB8AC3E}">
        <p14:creationId xmlns:p14="http://schemas.microsoft.com/office/powerpoint/2010/main" val="2375788897"/>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訂 4">
      <a:majorFont>
        <a:latin typeface="Times New Roman"/>
        <a:ea typeface="標楷體"/>
        <a:cs typeface=""/>
      </a:majorFont>
      <a:minorFont>
        <a:latin typeface="Times New Roman"/>
        <a:ea typeface="標楷體"/>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TotalTime>
  <Words>2099</Words>
  <Application>Microsoft Office PowerPoint</Application>
  <PresentationFormat>寬螢幕</PresentationFormat>
  <Paragraphs>210</Paragraphs>
  <Slides>35</Slides>
  <Notes>19</Notes>
  <HiddenSlides>0</HiddenSlides>
  <MMClips>2</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35</vt:i4>
      </vt:variant>
    </vt:vector>
  </HeadingPairs>
  <TitlesOfParts>
    <vt:vector size="41" baseType="lpstr">
      <vt:lpstr>Söhne</vt:lpstr>
      <vt:lpstr>Arial</vt:lpstr>
      <vt:lpstr>Calibri</vt:lpstr>
      <vt:lpstr>Cambria Math</vt:lpstr>
      <vt:lpstr>Times New Roman</vt:lpstr>
      <vt:lpstr>Office 佈景主題</vt:lpstr>
      <vt:lpstr>Final Paper Presentation: MIDeepSeg: Minimally Interactive Segmentation of Unseen Objects from Medical Images Using Deep Learning</vt:lpstr>
      <vt:lpstr>大綱</vt:lpstr>
      <vt:lpstr>論文基本資訊</vt:lpstr>
      <vt:lpstr>摘要與介紹</vt:lpstr>
      <vt:lpstr>摘要</vt:lpstr>
      <vt:lpstr>介紹</vt:lpstr>
      <vt:lpstr>介紹</vt:lpstr>
      <vt:lpstr>提出框架</vt:lpstr>
      <vt:lpstr>流程圖</vt:lpstr>
      <vt:lpstr>方法</vt:lpstr>
      <vt:lpstr>Exponentialized Geodesic Distance transform</vt:lpstr>
      <vt:lpstr>不同編碼方法的範例</vt:lpstr>
      <vt:lpstr>框架</vt:lpstr>
      <vt:lpstr>實驗與結果</vt:lpstr>
      <vt:lpstr>比較對象</vt:lpstr>
      <vt:lpstr>評估指標</vt:lpstr>
      <vt:lpstr>2D互動式分割框架的資料集</vt:lpstr>
      <vt:lpstr>不同編碼方法在胎盤和脾臟分割的比較</vt:lpstr>
      <vt:lpstr>不同數量的初始內部邊緣點對於胎盤和前列腺（未知對象）分割的影響</vt:lpstr>
      <vt:lpstr>GC和IF-GC的比較</vt:lpstr>
      <vt:lpstr>不同點的數量與不同對象在 MIDeepSeg的結果比較</vt:lpstr>
      <vt:lpstr>MIDeepSeg和其他2D胎盤分割的方法比較</vt:lpstr>
      <vt:lpstr>MIDeepSeg在2D未見過的器官分割結果</vt:lpstr>
      <vt:lpstr>不同方法對未見過的對象的Dice、ASSD、用戶時間和交互點的影響</vt:lpstr>
      <vt:lpstr>不同編碼方法對3D腫瘤核分割的影響</vt:lpstr>
      <vt:lpstr>不同強化方法進行腫瘤核分割</vt:lpstr>
      <vt:lpstr>3D腫瘤核分割比較</vt:lpstr>
      <vt:lpstr>分割三個3D未見對象</vt:lpstr>
      <vt:lpstr>不同方法對於3D未見對象分割的Dice、ASSD和時間。</vt:lpstr>
      <vt:lpstr>結論</vt:lpstr>
      <vt:lpstr>程式</vt:lpstr>
      <vt:lpstr>PowerPoint 簡報</vt:lpstr>
      <vt:lpstr>GeodisTK colab運行2d image demo</vt:lpstr>
      <vt:lpstr>GeodisTK colab運行3d image demo</vt:lpstr>
      <vt:lpstr>MIDeepSeg運行(本地、colab皆失敗)</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謝瑋哲</dc:creator>
  <cp:lastModifiedBy>謝瑋哲</cp:lastModifiedBy>
  <cp:revision>10</cp:revision>
  <dcterms:created xsi:type="dcterms:W3CDTF">2023-12-09T12:28:05Z</dcterms:created>
  <dcterms:modified xsi:type="dcterms:W3CDTF">2023-12-14T06:08:07Z</dcterms:modified>
</cp:coreProperties>
</file>

<file path=docProps/thumbnail.jpeg>
</file>